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Override7.xml" ContentType="application/vnd.openxmlformats-officedocument.themeOverrid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1"/>
    <p:sldMasterId id="2147483712" r:id="rId2"/>
    <p:sldMasterId id="2147483724" r:id="rId3"/>
    <p:sldMasterId id="2147483736" r:id="rId4"/>
    <p:sldMasterId id="2147483772" r:id="rId5"/>
    <p:sldMasterId id="2147483784" r:id="rId6"/>
    <p:sldMasterId id="2147483796" r:id="rId7"/>
    <p:sldMasterId id="2147483820" r:id="rId8"/>
    <p:sldMasterId id="2147483832" r:id="rId9"/>
    <p:sldMasterId id="2147483844" r:id="rId10"/>
    <p:sldMasterId id="2147484472" r:id="rId11"/>
    <p:sldMasterId id="2147484484" r:id="rId12"/>
    <p:sldMasterId id="2147484496" r:id="rId13"/>
    <p:sldMasterId id="2147484508" r:id="rId14"/>
    <p:sldMasterId id="2147484520" r:id="rId15"/>
    <p:sldMasterId id="2147485381" r:id="rId16"/>
  </p:sldMasterIdLst>
  <p:notesMasterIdLst>
    <p:notesMasterId r:id="rId57"/>
  </p:notesMasterIdLst>
  <p:sldIdLst>
    <p:sldId id="431" r:id="rId17"/>
    <p:sldId id="433" r:id="rId18"/>
    <p:sldId id="345" r:id="rId19"/>
    <p:sldId id="432" r:id="rId20"/>
    <p:sldId id="434" r:id="rId21"/>
    <p:sldId id="429" r:id="rId22"/>
    <p:sldId id="441" r:id="rId23"/>
    <p:sldId id="454" r:id="rId24"/>
    <p:sldId id="435" r:id="rId25"/>
    <p:sldId id="452" r:id="rId26"/>
    <p:sldId id="456" r:id="rId27"/>
    <p:sldId id="453" r:id="rId28"/>
    <p:sldId id="382" r:id="rId29"/>
    <p:sldId id="421" r:id="rId30"/>
    <p:sldId id="440" r:id="rId31"/>
    <p:sldId id="384" r:id="rId32"/>
    <p:sldId id="443" r:id="rId33"/>
    <p:sldId id="455" r:id="rId34"/>
    <p:sldId id="442" r:id="rId35"/>
    <p:sldId id="417" r:id="rId36"/>
    <p:sldId id="355" r:id="rId37"/>
    <p:sldId id="438" r:id="rId38"/>
    <p:sldId id="437" r:id="rId39"/>
    <p:sldId id="358" r:id="rId40"/>
    <p:sldId id="439" r:id="rId41"/>
    <p:sldId id="423" r:id="rId42"/>
    <p:sldId id="371" r:id="rId43"/>
    <p:sldId id="430" r:id="rId44"/>
    <p:sldId id="444" r:id="rId45"/>
    <p:sldId id="457" r:id="rId46"/>
    <p:sldId id="448" r:id="rId47"/>
    <p:sldId id="458" r:id="rId48"/>
    <p:sldId id="450" r:id="rId49"/>
    <p:sldId id="459" r:id="rId50"/>
    <p:sldId id="451" r:id="rId51"/>
    <p:sldId id="398" r:id="rId52"/>
    <p:sldId id="405" r:id="rId53"/>
    <p:sldId id="419" r:id="rId54"/>
    <p:sldId id="420" r:id="rId55"/>
    <p:sldId id="340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CC00CC"/>
    <a:srgbClr val="CC00FF"/>
    <a:srgbClr val="685DF5"/>
    <a:srgbClr val="FF9900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0" autoAdjust="0"/>
    <p:restoredTop sz="98682" autoAdjust="0"/>
  </p:normalViewPr>
  <p:slideViewPr>
    <p:cSldViewPr>
      <p:cViewPr>
        <p:scale>
          <a:sx n="60" d="100"/>
          <a:sy n="60" d="100"/>
        </p:scale>
        <p:origin x="-142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fld id="{BB506482-32FF-4574-82FC-DD742014EE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84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Yuvarlatılmış Dikdörtgen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" name="Alt Başlık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90D5F-7092-4358-B0DD-A5DCBCEA0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1BB0-EA11-4CE1-8A9E-2F770A7B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07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4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44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F637BA0-F790-4E16-B434-D2D975D1FD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651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3C4EDD9-AB2C-4AAB-B99F-0F440EA905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878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20EDE16-592E-4315-8F86-452CE5C34E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977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ABE6FF4-2408-4998-977A-CA0E0E3C3C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751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7FD8AFC-03DF-4900-8875-A32D1C145A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1222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9019371-AF0C-4C01-A63C-7D99C378FF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375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1D5AFCE-61F0-42B4-8D7C-BB2CBAE129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98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629C5CA-F1FE-40A7-8CBB-761047DC22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683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C3C8C8F-F7A1-4BB2-8873-1594161E0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3219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E5B9444-E6F5-436B-85DF-BCBF2463B3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42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6279-8FF4-4186-8EA7-9595272EC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92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4E8F28-CE95-44DC-BFA8-7C6C206D43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7185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478277D-5676-4215-986E-838543DB8E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2921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12 Yuvarlatılmış Dikdörtgen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Dikdörtgen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9 Dikdörtgen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0 Dikdörtgen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055855C-CBC7-4CDD-9583-F73DC388A8AB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12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3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04B692-98E0-4268-8BCB-4AD4F4E517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72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7596DBF-7CDF-41B1-ADAC-452C9FF68DE5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5E45B8-74BF-4E08-9DF0-129384768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4574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Dikdörtgen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7 Dikdörtgen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 Dikdörtgen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3C6AE3-19BA-49F5-90C1-DDC3F5675522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8ACAC2-506C-493B-919F-2D54129F05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89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CE9D60-71A3-4D5D-9A85-5D2B57647AA9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319078D-2D14-4FCC-A595-921B4F9ACC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8386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00CF90F-DBB5-478A-ADE6-832A76EF88A1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F78E6D-5F0B-4871-BA2B-179470EC45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222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F611B9-C3C0-4F1D-95F7-843142888242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DA78A38-FBD5-4CE9-B74C-3D9CF455F5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6736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9050496-2B7F-4E08-B195-F562F1DCB02A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B24ABC-DF99-4812-AD26-B250471136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425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8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A6B1B78-9244-448B-ABAA-73FC874E4BFB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4A304E1-9D4E-4F22-98B4-0C5E04FB6F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15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B50385-9EAD-4657-8673-D3873E04A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65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Dikdörtgen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12 Dikdörtgen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768E62-F00C-4659-B2CB-75BF7A38B9EE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40366A7-6456-4391-AFF9-FBF74B56C8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4691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BBEEC90-AA0C-4090-93CB-08D7F30F8789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305E829-248E-4F89-B22B-0B4DC77FC2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0411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BF7A48A-4490-4815-B80B-3F200554CE11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31C079F-E742-4BBE-A42B-A938A8DB79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512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1278-4057-4CF6-9A2C-60A14C1E5F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551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7340-BC10-4D7C-B8A0-B4799366B3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2221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4294-5A84-46BA-B346-D7A731B656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932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4BA6-319E-4F87-805D-C5345DFC65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3927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9648-D672-4C3B-B2D2-075FD32D99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026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A792-1B00-49D2-BB05-68FBB9E4BC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1601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21CE-18C5-4677-83F5-2400983E27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1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B560-9729-4972-BAF7-2EFE443E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83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8798-7026-4CD0-8278-89FBBF47F3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515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F28E-E0A0-4BED-839A-8B404A1FF8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8063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9382-AB80-4E7F-8DD1-0E28FD2954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1852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20DE-3672-484C-938C-88CE2E35BE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2810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12 Yuvarlatılmış Dikdörtgen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Dikdörtgen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9 Dikdörtgen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0 Dikdörtgen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7F894A-4DA9-41FE-A850-C6F406921F40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12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3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403C32-A1C7-4053-B8E8-179E9B63D4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9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6F1BD6-37E7-4F99-8E51-83FEE4361324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37B76C9-0347-4171-B349-3566D8D193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4475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Dikdörtgen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7 Dikdörtgen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 Dikdörtgen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5775BBD-5895-4552-A140-67C8D7B30C84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A5CD2F6-BBFC-4027-8D87-D0212F81D6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54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E9B4D06-6BBB-44FC-B75E-079B1FECD91A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0FB198C-7B23-4BAA-AC12-C79C67A6BE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1927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3C0F60-7207-4FA9-A144-8148CAE13908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7B61C51-9225-4D34-843D-F5491D1D7C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3149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BE8CDE-A160-4A75-A194-E982287B4235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2507DF-72F0-4E1B-B7A8-FF4A766CF6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15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3E6A68-01FB-44BE-9A40-16AE590CB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97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9E87F65-875A-4837-93F4-D62C585C4956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D5BB23-6A1F-4D25-930E-319B207728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1063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8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2CB40F8-755E-4130-A8E0-B5F63C71692E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651773F-1D64-4A0D-A0DE-D54C416BDD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6561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Dikdörtgen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12 Dikdörtgen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64BEC-75CD-4BA7-9204-94A547E31ED5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2E4CBFB-BC0C-4521-8B1B-6147614103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5366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B92714F-F9AA-4E0C-BD2D-DACA7D335C75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23D9D7D-03E4-4016-B202-42F2FD2C05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7607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746329-BBEA-495C-AB4C-958B097B26A6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1612C4E-310B-47F0-86A3-CFB1FC49F4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248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12 Yuvarlatılmış Dikdörtgen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Dikdörtgen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9 Dikdörtgen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10 Dikdörtgen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DF5BDBD-0F2E-43EC-847A-3C775B903506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12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3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870ED3-B798-4F39-A956-7E0B0C41F2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19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6FC2678-6B16-4A7B-81A9-AAB1AF4E2C8B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099FC6-7AF3-4A28-9752-D0A913768F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1216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6 Dikdörtgen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7 Dikdörtgen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 Dikdörtgen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E713512-7BDE-44DB-91A5-07D211370AB9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8F069ED-726C-4F43-A3AB-21F76526B0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6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683B963-80DF-4AF0-85AE-ADF0A827D637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C092B1B-DB26-44B4-85F1-73181E0893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7499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1138FFC-5794-4A05-A7A4-AE59122CA824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297512D-768C-4406-90E9-EA785CBDF9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87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9C8E-F7A2-4E12-908D-50312509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102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EFBC457-66BD-48FC-B488-E51F6314B8AD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14F553D-93E4-4EA3-85A2-E308251FE8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4109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31425A0-DF93-4C36-921A-C2EA6C0B78D9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F640D7F-6E46-472E-8D88-305590EA31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2398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8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36AA6A-9898-40FF-93EB-FEA4EBC82E97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CE01D6-41A8-4EBE-A679-5074F76197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2346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Dikdörtgen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11 Dikdörtgen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12 Dikdörtgen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DED1850-3DE2-48E8-B5AE-B5E0183155DE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6A626D1-E6BA-4930-A676-5ABB46202A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5989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6DABFD0-308C-4A8F-A8ED-290B77DF4604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149962A-FBF3-416A-BAA1-F44F937BCF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888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C04310B-D910-40A9-A2FE-D407021BAD96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C50220-C724-4038-92B4-6FEE95C840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3392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" name="Alt Başlık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9676BB-D533-471D-B916-7172BC23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38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3B35-A95D-43CD-8811-2AE3F66ED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534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67B08-DD23-41E4-B82D-DFE85F90F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04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7E28-139F-4189-9CDE-83ED8C13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967F-11A9-4CAE-AA1A-4E4A32E12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14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604B-CFF3-457E-A4EE-F2172D6AE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9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61CC-19C4-451B-8417-9327F37DE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40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B0450C-970A-4776-BDD2-3A6D0F36F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27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19C7-43A5-4274-A032-5C7D7FD58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28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k Köşesi Yuvarlatılmış Dikdörtgen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40513E-535C-42A1-A502-3A2CA15F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36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8A04-88C5-4E49-8400-AB431688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93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F4F5-C68C-4BCA-80D6-2A791C63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36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BAEA45A-B2C7-4C11-AFD8-5E377B34DFB0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F5CBA5-0842-40C8-856C-004E96C940B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034550"/>
      </p:ext>
    </p:extLst>
  </p:cSld>
  <p:clrMapOvr>
    <a:masterClrMapping/>
  </p:clrMapOvr>
  <p:transition spd="slow">
    <p:blinds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81358CD-D2C9-4E73-9960-4E01816C3E99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78A8D8-3CB8-4BB9-A8E2-004F155B2C3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1617537"/>
      </p:ext>
    </p:extLst>
  </p:cSld>
  <p:clrMapOvr>
    <a:masterClrMapping/>
  </p:clrMapOvr>
  <p:transition spd="slow">
    <p:blinds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13DC5FF-26EE-4BBF-BFDB-EFE0323812FA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8272A7-5B89-4871-9A5D-3E1F59392ED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31853170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FB8B9-7D07-4C73-910B-6A3EB3E6D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93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73D6F1E-D7AD-4991-9A90-5F3FC0E892F2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BB500BB-4055-47F8-B970-47F846B70A2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3751205"/>
      </p:ext>
    </p:extLst>
  </p:cSld>
  <p:clrMapOvr>
    <a:masterClrMapping/>
  </p:clrMapOvr>
  <p:transition spd="slow">
    <p:blinds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BAC60E2-A33F-4C98-9BBC-E89B7C8C142C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B46328A-C39F-480C-8F10-08EF2F5053C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5018410"/>
      </p:ext>
    </p:extLst>
  </p:cSld>
  <p:clrMapOvr>
    <a:masterClrMapping/>
  </p:clrMapOvr>
  <p:transition spd="slow">
    <p:blinds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9D76916-241B-42A2-A790-01BC5A45B4CF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5F5F979-20D0-4F92-A8D2-246FF0CB67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0619048"/>
      </p:ext>
    </p:extLst>
  </p:cSld>
  <p:clrMapOvr>
    <a:masterClrMapping/>
  </p:clrMapOvr>
  <p:transition spd="slow">
    <p:blinds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310858A-26BD-4BF4-BD4F-165CA45188E2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93347CD-DAAE-4CD1-A4B0-ACB1935952D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1779417"/>
      </p:ext>
    </p:extLst>
  </p:cSld>
  <p:clrMapOvr>
    <a:masterClrMapping/>
  </p:clrMapOvr>
  <p:transition spd="slow">
    <p:blinds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0BAA84F-D262-4D15-B827-FCE7C7964248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3274FFA-9F05-4E53-9CD7-319F65A37D4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8621808"/>
      </p:ext>
    </p:extLst>
  </p:cSld>
  <p:clrMapOvr>
    <a:masterClrMapping/>
  </p:clrMapOvr>
  <p:transition spd="slow">
    <p:blinds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C66B8FB-8F64-4B70-8AF1-CAE686D495DD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EF07A39-A394-484C-B28B-A3190FFC2C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71492153"/>
      </p:ext>
    </p:extLst>
  </p:cSld>
  <p:clrMapOvr>
    <a:masterClrMapping/>
  </p:clrMapOvr>
  <p:transition spd="slow">
    <p:blinds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FF4D98-19A3-4D1D-A5F7-AF2112245339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23A733D-7822-479B-8FDA-38DDFF09A3A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0948961"/>
      </p:ext>
    </p:extLst>
  </p:cSld>
  <p:clrMapOvr>
    <a:masterClrMapping/>
  </p:clrMapOvr>
  <p:transition spd="slow">
    <p:blinds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F7AC06C-4774-4FCA-A3CC-C2969B35ADFC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B7524C-B108-4F7F-A623-671608A321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5182982"/>
      </p:ext>
    </p:extLst>
  </p:cSld>
  <p:clrMapOvr>
    <a:masterClrMapping/>
  </p:clrMapOvr>
  <p:transition spd="slow">
    <p:blinds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F9547A4-24E0-46CD-97A6-FCBEA7E3E4E1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60AE411-3461-4C69-A727-089704A90FF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3671772"/>
      </p:ext>
    </p:extLst>
  </p:cSld>
  <p:clrMapOvr>
    <a:masterClrMapping/>
  </p:clrMapOvr>
  <p:transition spd="slow">
    <p:blinds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9A981F4-B215-4560-A760-3791D5446680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D9273D5-9431-44CB-B9D7-73C69B8A226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4269141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D82F-43F4-4492-8923-D786F760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209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63" y="1366509"/>
            <a:ext cx="4700654" cy="9429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527" y="2492707"/>
            <a:ext cx="3871126" cy="1124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0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3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1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0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8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6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C91FFA2-2169-4349-BFDA-1C5E91D29D5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28252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3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A98CC1-BCC3-4CEE-A8D6-3868D4600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3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390A-55C0-4C0C-B422-3773DFAFB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1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77A9-2BB2-4EC4-A453-2A82D1C3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A34D-9379-4CF6-8147-E6096C7E8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0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613AE6-CD48-4214-8F9C-70C96004E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F8B235-5ADA-487B-A698-625BA029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1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CA16-7563-4DEF-8E7F-6856180D0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09EEF6-F16A-42D2-B20C-89C058DC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0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326A98-9B9B-4F8F-A654-4BB581F3F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77C9-C2FA-4DE4-8C72-31BD2369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13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C25D-43E7-4E70-934E-DDF9DD79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8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9AAB20-F7E0-492C-955B-370C78694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Yuvarlatılmış Dikdörtgen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527629-DF4A-4261-86C8-CB35411E2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75DD-5FBF-4192-91C8-68F359AF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44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ikdörtgen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DCC73AA-5CAE-4C00-A4DE-011604833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0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F143-626D-4D1B-B048-1C254AD9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3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E8D5-E79D-46BF-AFA6-A73ABBDE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CCC9FA-26AB-40CB-9798-487CB0322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A2A9-D7D0-490F-BD98-EA54CE803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0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831B-D12A-4783-9AE6-4FCDF6058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D627-4E8C-44C1-B9D1-4F700DC68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6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8A6D-AA9C-4A67-A848-1EB85BC18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8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D209-63EF-40ED-B38F-94785EA2F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C24B-D189-43C0-91C6-B92FB2BC4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9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BBF9-C665-49FB-801F-AE8F5773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9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Yuvarlatılmış Dikdörtgen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EFEB-5FBC-48ED-BADC-3D080BB01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0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8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A509-9505-4EF2-A8CE-D4B2E77A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1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B4A8-5C97-4B1B-8F33-C0BE1A7B9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2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D2D1-1DA9-4FDA-A57C-A47C73560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FEEE12-9B63-4BD6-A41B-27ED94C8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8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2DA9-8CDC-435B-BEC9-D3A0620BD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9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Veri Yer Tutucus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F3C229-8F9D-42D8-A7C6-9A63584D0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99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F565-E3B6-406F-85FE-F0BD6A9E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Dikdörtgen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" name="Dikdörtgen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2" name="Dikdörtgen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8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89B6E14-4421-4112-9A98-E70C7503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B21D-BEC6-493E-9B1C-628B41E94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5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74BC-3372-4B87-AE16-CD7057726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1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" name="Dikdörtgen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Dikdörtgen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8CE7AB-C376-4FB9-8FF2-8277AA2E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3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Slayt Numarası Yer Tutucus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1F29C7F-50D1-417A-B710-8605EECD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Veri Yer Tutucus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Altbilgi Yer Tutucusu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Slayt Numarası Yer Tutucus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024A-58D6-415E-AEC6-662A2B3B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Veri Yer Tutucusu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Altbilgi Yer Tutucusu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0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704E-5C56-45DB-87EA-020512B0D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9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6C52-B151-4048-8626-7EDEA2E0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Veri Yer Tutucus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9292E9E-A9B2-42A9-97A8-8E1919CB5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74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1859-8BE4-4C0C-AF19-D82A4F81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00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2EF1-6729-4628-824F-87D200D7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5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05B1-3687-450F-B542-027735E6F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A6813-1E9B-410D-B9DB-3A26DA786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52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850E-A71D-4384-B9C2-C0DB80FFA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20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AB3A-3F1A-4784-B7C7-8BF8F064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8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E951-EDE7-4917-901B-4DAD8D664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69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1E6C-432D-43AD-B8FD-55DEDF7A1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8211-5A37-462B-B0A8-C15C61400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7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22ED-4F1D-4F74-BB68-5335B1C9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6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6E92-D7B0-4168-B29A-F2B850810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7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7E7943-42C5-422E-AAB2-F89C42D36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5B09-1A00-4F84-88E0-39D0EFE6F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Veri Yer Tutucus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91AF53-D909-42CD-BC6E-E2FC7F54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9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99BBA-E535-4887-B51B-1F42A8788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79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AAF5-5F55-43B1-A4F6-E2D43A0AF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Dikdörtgen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" name="Dikdörtgen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2" name="Dikdörtgen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8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A1347D5-33A4-482D-AD31-9FFCF091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4F95-435F-4CC0-B236-647D9D003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3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3" name="Dikdörtgen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4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Dikdörtgen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1A0185-5FD4-434A-ABE4-4826BF028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1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Slayt Numarası Yer Tutucus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637480-2577-4907-B19E-C265277E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Veri Yer Tutucus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Altbilgi Yer Tutucusu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Slayt Numarası Yer Tutucus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397A-B8C4-44EE-9179-26C7296E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Veri Yer Tutucusu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Altbilgi Yer Tutucusu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3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4903-1F08-4807-ABE6-51ED2EAD0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8AE8-40D5-4DF1-8110-92E7973D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Veri Yer Tutucus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erbest 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Serbest 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Düz Bağlayıcı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366FE5-B1E9-47F3-8E6F-926B2CEDE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69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939A-EAC5-4CF0-B41E-6A34D9188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0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2F53-0622-4C12-AFC8-078A7285A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6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şeli Çift Ayraç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Köşeli Çift Ayraç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7FFE1B-4D54-474B-A32E-21D816ACB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17F45-96EC-49C8-A488-5914724E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4BCB5A-8288-481E-B5DA-B7CDFE604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EDD51-E568-4C7F-B6E9-928513855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5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5CB4-CC86-4AC6-A23F-8358B9162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8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002151-B422-4573-BDFC-3D5D5AB71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erbest 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Dik Üçgen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Köşeli Çift Ayraç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Köşeli Çift Ayraç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BA30FF-1CCB-4727-9CB5-4AF33214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0B8B-10F8-469D-8868-3AC9F7DB1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3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FB44-9C53-4AB5-BE6F-FC83F53D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4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7533F9-D32A-49C1-8FF9-982F8223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4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k Köşesi Yuvarlatılmış Dikdörtgen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E9EE4-F233-4CB8-AD98-E6B60C1B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43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218B-DA14-41CB-828F-F301ECE24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61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354-8E6F-4209-89A3-A8DDCB5E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33AA-9872-4A5F-807C-BD3CD82D3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05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A591-9E63-44A5-B3DE-79CFE4BC7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8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8356-9164-4C24-A0E5-90DAFA14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3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B586-2959-45D3-B5C3-70B47F3D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Yuvarlatılmış Dikdörtgen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24BC-DC17-4C71-AD66-F160F1184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9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8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6AC5-D783-4708-B4E7-8EDFFEA6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69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56B3-DEFA-489A-8F34-5EFB462E6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25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B510-F245-49B4-AA5C-C173BD4E6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68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Yuvarlatılmış Dikdörtgen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Başlık Yer Tutucus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1" name="Metin Yer Tutucus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0DEFABC-F7A6-4AEF-A6D2-48D91ACED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8" r:id="rId1"/>
    <p:sldLayoutId id="2147485529" r:id="rId2"/>
    <p:sldLayoutId id="2147485579" r:id="rId3"/>
    <p:sldLayoutId id="2147485530" r:id="rId4"/>
    <p:sldLayoutId id="2147485531" r:id="rId5"/>
    <p:sldLayoutId id="2147485532" r:id="rId6"/>
    <p:sldLayoutId id="2147485580" r:id="rId7"/>
    <p:sldLayoutId id="2147485533" r:id="rId8"/>
    <p:sldLayoutId id="2147485581" r:id="rId9"/>
    <p:sldLayoutId id="2147485534" r:id="rId10"/>
    <p:sldLayoutId id="21474855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tr-TR" sz="180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9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1025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295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96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300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25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273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43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>
                  <a:solidFill>
                    <a:srgbClr val="FFFFFF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1025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54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5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6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7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8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59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60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026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262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3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4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5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tr-TR" altLang="tr-TR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3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35EC47D-0055-4A11-9413-401871E586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  <p:sldLayoutId id="214748564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268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1269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+mn-ea"/>
              </a:defRPr>
            </a:lvl1pPr>
          </a:lstStyle>
          <a:p>
            <a:pPr>
              <a:defRPr/>
            </a:pPr>
            <a:fld id="{89B4E34B-B642-4968-9B34-A9D9FE21C1E7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+mn-ea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30BB2E7-7C15-45EA-A9C0-87A8A33E5C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7" r:id="rId1"/>
    <p:sldLayoutId id="2147485648" r:id="rId2"/>
    <p:sldLayoutId id="2147485649" r:id="rId3"/>
    <p:sldLayoutId id="2147485650" r:id="rId4"/>
    <p:sldLayoutId id="2147485651" r:id="rId5"/>
    <p:sldLayoutId id="2147485652" r:id="rId6"/>
    <p:sldLayoutId id="2147485653" r:id="rId7"/>
    <p:sldLayoutId id="2147485654" r:id="rId8"/>
    <p:sldLayoutId id="2147485655" r:id="rId9"/>
    <p:sldLayoutId id="2147485656" r:id="rId10"/>
    <p:sldLayoutId id="214748565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229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090755-BFDE-4FF8-A112-4E6FDEF4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316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3317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+mn-ea"/>
              </a:defRPr>
            </a:lvl1pPr>
          </a:lstStyle>
          <a:p>
            <a:pPr>
              <a:defRPr/>
            </a:pPr>
            <a:fld id="{6D513180-91CC-4C4B-8B28-CFCEF2956090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+mn-ea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935257-D294-4044-A5EC-E9FE270305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9" r:id="rId1"/>
    <p:sldLayoutId id="2147485670" r:id="rId2"/>
    <p:sldLayoutId id="2147485671" r:id="rId3"/>
    <p:sldLayoutId id="2147485672" r:id="rId4"/>
    <p:sldLayoutId id="2147485673" r:id="rId5"/>
    <p:sldLayoutId id="2147485674" r:id="rId6"/>
    <p:sldLayoutId id="2147485675" r:id="rId7"/>
    <p:sldLayoutId id="2147485676" r:id="rId8"/>
    <p:sldLayoutId id="2147485677" r:id="rId9"/>
    <p:sldLayoutId id="2147485678" r:id="rId10"/>
    <p:sldLayoutId id="214748567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340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4341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+mn-ea"/>
              </a:defRPr>
            </a:lvl1pPr>
          </a:lstStyle>
          <a:p>
            <a:pPr>
              <a:defRPr/>
            </a:pPr>
            <a:fld id="{750DAEE8-9BB3-4AC3-BB5B-8D9B141258D6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  <a:ea typeface="+mn-ea"/>
              </a:defRPr>
            </a:lvl1pPr>
          </a:lstStyle>
          <a:p>
            <a:pPr>
              <a:defRPr/>
            </a:pPr>
            <a:r>
              <a:rPr lang="tr-TR"/>
              <a:t>www.kisiselbasari.com</a:t>
            </a: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A2BB6CC-F3B9-4593-A349-BDB40E43EE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Başlık Yer Tutucus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367" name="Metin Yer Tutucus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FE60E9EC-6342-4AB7-B8B4-675FEFF1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571" r:id="rId2"/>
    <p:sldLayoutId id="2147485692" r:id="rId3"/>
    <p:sldLayoutId id="2147485572" r:id="rId4"/>
    <p:sldLayoutId id="2147485573" r:id="rId5"/>
    <p:sldLayoutId id="2147485574" r:id="rId6"/>
    <p:sldLayoutId id="2147485693" r:id="rId7"/>
    <p:sldLayoutId id="2147485575" r:id="rId8"/>
    <p:sldLayoutId id="2147485694" r:id="rId9"/>
    <p:sldLayoutId id="2147485576" r:id="rId10"/>
    <p:sldLayoutId id="21474855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7 Resim" descr="powerpoint3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638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5301AC-6146-4722-B97D-327517492498}" type="datetime1">
              <a:rPr lang="tr-TR"/>
              <a:pPr>
                <a:defRPr/>
              </a:pPr>
              <a:t>07.10.2015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6DD0C9D-E282-4A66-8B0E-DE37B4EA086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  <p:sldLayoutId id="2147485706" r:id="rId12"/>
    <p:sldLayoutId id="2147485707" r:id="rId13"/>
    <p:sldLayoutId id="2147485708" r:id="rId14"/>
    <p:sldLayoutId id="2147485709" r:id="rId15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262921E-0972-437F-9EBA-00C3A3D4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2" r:id="rId1"/>
    <p:sldLayoutId id="2147485536" r:id="rId2"/>
    <p:sldLayoutId id="2147485583" r:id="rId3"/>
    <p:sldLayoutId id="2147485537" r:id="rId4"/>
    <p:sldLayoutId id="2147485538" r:id="rId5"/>
    <p:sldLayoutId id="2147485539" r:id="rId6"/>
    <p:sldLayoutId id="2147485584" r:id="rId7"/>
    <p:sldLayoutId id="2147485585" r:id="rId8"/>
    <p:sldLayoutId id="2147485586" r:id="rId9"/>
    <p:sldLayoutId id="2147485540" r:id="rId10"/>
    <p:sldLayoutId id="21474855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3075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5608AC6-6E7A-41AC-ACA5-387DC0B0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41" r:id="rId2"/>
    <p:sldLayoutId id="2147485589" r:id="rId3"/>
    <p:sldLayoutId id="2147485590" r:id="rId4"/>
    <p:sldLayoutId id="2147485591" r:id="rId5"/>
    <p:sldLayoutId id="2147485542" r:id="rId6"/>
    <p:sldLayoutId id="2147485592" r:id="rId7"/>
    <p:sldLayoutId id="2147485543" r:id="rId8"/>
    <p:sldLayoutId id="2147485593" r:id="rId9"/>
    <p:sldLayoutId id="2147485544" r:id="rId10"/>
    <p:sldLayoutId id="21474855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0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4101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D1EF873-A931-4F34-B399-6A51D51BB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545" r:id="rId2"/>
    <p:sldLayoutId id="2147485596" r:id="rId3"/>
    <p:sldLayoutId id="2147485546" r:id="rId4"/>
    <p:sldLayoutId id="2147485547" r:id="rId5"/>
    <p:sldLayoutId id="2147485548" r:id="rId6"/>
    <p:sldLayoutId id="2147485549" r:id="rId7"/>
    <p:sldLayoutId id="2147485597" r:id="rId8"/>
    <p:sldLayoutId id="2147485598" r:id="rId9"/>
    <p:sldLayoutId id="2147485550" r:id="rId10"/>
    <p:sldLayoutId id="21474855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123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124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5125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DD8FEEE-0108-4410-BC34-CE35266D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4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5135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9" r:id="rId1"/>
    <p:sldLayoutId id="2147485600" r:id="rId2"/>
    <p:sldLayoutId id="2147485601" r:id="rId3"/>
    <p:sldLayoutId id="2147485602" r:id="rId4"/>
    <p:sldLayoutId id="2147485603" r:id="rId5"/>
    <p:sldLayoutId id="2147485604" r:id="rId6"/>
    <p:sldLayoutId id="2147485605" r:id="rId7"/>
    <p:sldLayoutId id="2147485606" r:id="rId8"/>
    <p:sldLayoutId id="2147485607" r:id="rId9"/>
    <p:sldLayoutId id="2147485608" r:id="rId10"/>
    <p:sldLayoutId id="21474856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615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7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7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8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61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>
              <a:defRPr/>
            </a:pPr>
            <a:fld id="{9836DD8A-0480-414B-A91C-07CEEFFE9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611" r:id="rId8"/>
    <p:sldLayoutId id="2147485612" r:id="rId9"/>
    <p:sldLayoutId id="2147485558" r:id="rId10"/>
    <p:sldLayoutId id="21474855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171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172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7173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705E6D1-3B75-41AE-B876-A257818C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82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7183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5" name="Serbest 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201" name="Metin Yer Tutucus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C1DFBE6-ECB2-422E-9FD7-4083F9D5A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560" r:id="rId2"/>
    <p:sldLayoutId id="2147485625" r:id="rId3"/>
    <p:sldLayoutId id="2147485626" r:id="rId4"/>
    <p:sldLayoutId id="2147485627" r:id="rId5"/>
    <p:sldLayoutId id="2147485628" r:id="rId6"/>
    <p:sldLayoutId id="2147485561" r:id="rId7"/>
    <p:sldLayoutId id="2147485629" r:id="rId8"/>
    <p:sldLayoutId id="2147485630" r:id="rId9"/>
    <p:sldLayoutId id="2147485562" r:id="rId10"/>
    <p:sldLayoutId id="21474855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0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9221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CD20140-99C2-4C8A-A87C-1EF48BA3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564" r:id="rId2"/>
    <p:sldLayoutId id="2147485632" r:id="rId3"/>
    <p:sldLayoutId id="2147485565" r:id="rId4"/>
    <p:sldLayoutId id="2147485566" r:id="rId5"/>
    <p:sldLayoutId id="2147485567" r:id="rId6"/>
    <p:sldLayoutId id="2147485568" r:id="rId7"/>
    <p:sldLayoutId id="2147485633" r:id="rId8"/>
    <p:sldLayoutId id="2147485634" r:id="rId9"/>
    <p:sldLayoutId id="2147485569" r:id="rId10"/>
    <p:sldLayoutId id="21474855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4580" name="Picture 4" descr="j0124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tr-TR" sz="180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966913" y="260350"/>
            <a:ext cx="54689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tr-TR" sz="4000" b="1" dirty="0">
                <a:solidFill>
                  <a:srgbClr val="0000FF"/>
                </a:solidFill>
                <a:latin typeface="Algerian" pitchFamily="82" charset="0"/>
                <a:ea typeface="+mn-ea"/>
                <a:cs typeface="Times New Roman" pitchFamily="18" charset="0"/>
              </a:rPr>
              <a:t>REHBERLİK VE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tr-TR" sz="4000" b="1" dirty="0">
                <a:solidFill>
                  <a:srgbClr val="0000FF"/>
                </a:solidFill>
                <a:latin typeface="Algerian" pitchFamily="82" charset="0"/>
                <a:ea typeface="+mn-ea"/>
                <a:cs typeface="Times New Roman" pitchFamily="18" charset="0"/>
              </a:rPr>
              <a:t>ARAŞTIRMA MERKEZİ</a:t>
            </a:r>
            <a:endParaRPr lang="tr-TR" sz="4000" b="1" dirty="0">
              <a:solidFill>
                <a:srgbClr val="0000FF"/>
              </a:solidFill>
              <a:latin typeface="Algerian" pitchFamily="82" charset="0"/>
              <a:ea typeface="+mn-ea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627313" y="4077072"/>
            <a:ext cx="5113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        </a:t>
            </a:r>
            <a:r>
              <a:rPr lang="tr-T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MURAT CİVELEK</a:t>
            </a:r>
          </a:p>
          <a:p>
            <a:pPr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FF3300"/>
                </a:solidFill>
                <a:latin typeface="Arial" charset="0"/>
                <a:ea typeface="+mn-ea"/>
              </a:rPr>
              <a:t>        </a:t>
            </a:r>
            <a:r>
              <a:rPr lang="tr-TR" sz="2400" dirty="0">
                <a:solidFill>
                  <a:srgbClr val="000000"/>
                </a:solidFill>
                <a:latin typeface="Arial" charset="0"/>
                <a:ea typeface="+mn-ea"/>
              </a:rPr>
              <a:t>(Rehberlik Uzmanı)</a:t>
            </a:r>
          </a:p>
          <a:p>
            <a:pPr algn="ctr"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endParaRPr lang="tr-TR" sz="1200" b="1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r>
              <a:rPr lang="tr-TR" sz="1400" b="1" dirty="0">
                <a:solidFill>
                  <a:srgbClr val="00B050"/>
                </a:solidFill>
                <a:latin typeface="Arial" charset="0"/>
                <a:ea typeface="+mn-ea"/>
              </a:rPr>
              <a:t> (GÜNCELLENME TARİHİ </a:t>
            </a:r>
            <a:r>
              <a:rPr lang="tr-TR" sz="1400" b="1" dirty="0" smtClean="0">
                <a:solidFill>
                  <a:srgbClr val="00B050"/>
                </a:solidFill>
                <a:latin typeface="Arial" charset="0"/>
                <a:ea typeface="+mn-ea"/>
              </a:rPr>
              <a:t>7 </a:t>
            </a:r>
            <a:r>
              <a:rPr lang="tr-TR" sz="1400" b="1" dirty="0">
                <a:solidFill>
                  <a:srgbClr val="00B050"/>
                </a:solidFill>
                <a:latin typeface="Arial" charset="0"/>
                <a:ea typeface="+mn-ea"/>
              </a:rPr>
              <a:t>KASIM </a:t>
            </a:r>
            <a:r>
              <a:rPr lang="tr-TR" sz="1400" b="1" dirty="0" smtClean="0">
                <a:solidFill>
                  <a:srgbClr val="00B050"/>
                </a:solidFill>
                <a:latin typeface="Arial" charset="0"/>
                <a:ea typeface="+mn-ea"/>
              </a:rPr>
              <a:t>2015)</a:t>
            </a:r>
            <a:endParaRPr lang="tr-TR" sz="1400" b="1" dirty="0">
              <a:solidFill>
                <a:srgbClr val="00B050"/>
              </a:solidFill>
              <a:latin typeface="Arial" charset="0"/>
              <a:ea typeface="+mn-ea"/>
            </a:endParaRPr>
          </a:p>
          <a:p>
            <a:pPr algn="ctr"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endParaRPr lang="tr-TR" sz="120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3333CC"/>
                </a:solidFill>
                <a:latin typeface="Arial" charset="0"/>
                <a:ea typeface="+mn-ea"/>
              </a:rPr>
              <a:t>	   </a:t>
            </a:r>
            <a:r>
              <a:rPr lang="tr-TR" sz="2400" b="1" dirty="0">
                <a:solidFill>
                  <a:srgbClr val="3333CC"/>
                </a:solidFill>
                <a:latin typeface="Arial" charset="0"/>
                <a:ea typeface="+mn-ea"/>
              </a:rPr>
              <a:t>http://www.rehberlik.biz.tr</a:t>
            </a:r>
          </a:p>
        </p:txBody>
      </p:sp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673225"/>
            <a:ext cx="2076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SINAV SONUÇLARI NE ZAMAN AÇIKLANACAK?</a:t>
            </a:r>
          </a:p>
        </p:txBody>
      </p:sp>
      <p:sp>
        <p:nvSpPr>
          <p:cNvPr id="161795" name="Metin kutusu 5"/>
          <p:cNvSpPr txBox="1">
            <a:spLocks noChangeArrowheads="1"/>
          </p:cNvSpPr>
          <p:nvPr/>
        </p:nvSpPr>
        <p:spPr bwMode="auto">
          <a:xfrm>
            <a:off x="250825" y="2924175"/>
            <a:ext cx="8839279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r-TR" altLang="tr-TR" dirty="0"/>
              <a:t>1.Dönem sınav sonuçları </a:t>
            </a:r>
            <a:r>
              <a:rPr lang="tr-TR" altLang="tr-TR" b="1" dirty="0">
                <a:solidFill>
                  <a:srgbClr val="0000FF"/>
                </a:solidFill>
              </a:rPr>
              <a:t>Ocak</a:t>
            </a:r>
            <a:r>
              <a:rPr lang="tr-TR" altLang="tr-TR" dirty="0"/>
              <a:t> ayında açıklanacak.</a:t>
            </a:r>
          </a:p>
          <a:p>
            <a:endParaRPr lang="tr-TR" altLang="tr-TR" dirty="0"/>
          </a:p>
          <a:p>
            <a:r>
              <a:rPr lang="tr-TR" altLang="tr-TR" dirty="0"/>
              <a:t>2.Dönem sınav sonuçları </a:t>
            </a:r>
            <a:r>
              <a:rPr lang="tr-TR" altLang="tr-TR" b="1" dirty="0">
                <a:solidFill>
                  <a:srgbClr val="0000FF"/>
                </a:solidFill>
              </a:rPr>
              <a:t>Haziran</a:t>
            </a:r>
            <a:r>
              <a:rPr lang="tr-TR" altLang="tr-TR" dirty="0"/>
              <a:t> ayında açıklanacak</a:t>
            </a:r>
            <a:r>
              <a:rPr lang="tr-TR" altLang="tr-TR" dirty="0" smtClean="0"/>
              <a:t>.</a:t>
            </a:r>
          </a:p>
          <a:p>
            <a:endParaRPr lang="tr-TR" altLang="tr-TR" dirty="0"/>
          </a:p>
          <a:p>
            <a:r>
              <a:rPr lang="tr-TR" dirty="0"/>
              <a:t>Ortak </a:t>
            </a:r>
            <a:r>
              <a:rPr lang="tr-TR" dirty="0" smtClean="0"/>
              <a:t>sınav puanları </a:t>
            </a:r>
            <a:r>
              <a:rPr lang="tr-TR" b="1" dirty="0" smtClean="0">
                <a:solidFill>
                  <a:srgbClr val="0000FF"/>
                </a:solidFill>
              </a:rPr>
              <a:t>Haziran</a:t>
            </a:r>
            <a:r>
              <a:rPr lang="tr-TR" dirty="0" smtClean="0"/>
              <a:t> ayında açıklanacak. </a:t>
            </a:r>
          </a:p>
          <a:p>
            <a:r>
              <a:rPr lang="tr-TR" dirty="0" smtClean="0"/>
              <a:t>	  (2015 yılında 8 Haziranda açıklandı)</a:t>
            </a:r>
            <a:r>
              <a:rPr lang="tr-TR" dirty="0"/>
              <a:t>	</a:t>
            </a:r>
          </a:p>
          <a:p>
            <a:endParaRPr lang="tr-TR" alt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solidFill>
                  <a:srgbClr val="FFFFFF"/>
                </a:solidFill>
                <a:cs typeface="Times New Roman" pitchFamily="18" charset="0"/>
              </a:rPr>
              <a:t>ORTAÖĞRETİME</a:t>
            </a:r>
            <a:r>
              <a:rPr lang="tr-TR" altLang="zh-CN" sz="3200" b="1" smtClean="0">
                <a:solidFill>
                  <a:srgbClr val="FFFFFF"/>
                </a:solidFill>
                <a:cs typeface="Times New Roman" pitchFamily="18" charset="0"/>
              </a:rPr>
              <a:t> GEÇİŞ UYGULAMASI</a:t>
            </a:r>
            <a:endParaRPr lang="tr-TR" altLang="tr-TR" sz="3200" smtClean="0">
              <a:ea typeface="宋体"/>
              <a:cs typeface="Times New Roman" pitchFamily="18" charset="0"/>
            </a:endParaRPr>
          </a:p>
        </p:txBody>
      </p:sp>
      <p:sp>
        <p:nvSpPr>
          <p:cNvPr id="162819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C721BA1-7F87-4851-821C-8B0B7D687553}" type="slidenum">
              <a:rPr lang="tr-TR" altLang="tr-TR" sz="1200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tr-TR" altLang="tr-TR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4276" name="8 Dikdörtgen"/>
          <p:cNvSpPr>
            <a:spLocks noChangeArrowheads="1"/>
          </p:cNvSpPr>
          <p:nvPr/>
        </p:nvSpPr>
        <p:spPr bwMode="auto">
          <a:xfrm>
            <a:off x="900113" y="2060575"/>
            <a:ext cx="7775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tr-TR" altLang="tr-TR" sz="240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162821" name="5 Dikdörtgen"/>
          <p:cNvSpPr>
            <a:spLocks noChangeArrowheads="1"/>
          </p:cNvSpPr>
          <p:nvPr/>
        </p:nvSpPr>
        <p:spPr bwMode="auto">
          <a:xfrm>
            <a:off x="1042988" y="2349500"/>
            <a:ext cx="691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zh-CN" sz="1800">
              <a:solidFill>
                <a:srgbClr val="231F20"/>
              </a:solidFill>
              <a:ea typeface="PT Sans"/>
              <a:cs typeface="PT Sans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tr-TR" altLang="tr-TR" sz="1800">
              <a:solidFill>
                <a:srgbClr val="000000"/>
              </a:solidFill>
              <a:ea typeface="宋体"/>
              <a:cs typeface="PT Sans"/>
            </a:endParaRPr>
          </a:p>
        </p:txBody>
      </p:sp>
      <p:sp>
        <p:nvSpPr>
          <p:cNvPr id="162822" name="6 Dikdörtgen"/>
          <p:cNvSpPr>
            <a:spLocks noChangeArrowheads="1"/>
          </p:cNvSpPr>
          <p:nvPr/>
        </p:nvSpPr>
        <p:spPr bwMode="auto">
          <a:xfrm>
            <a:off x="1116013" y="2292350"/>
            <a:ext cx="6480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altLang="zh-CN" sz="1800">
              <a:solidFill>
                <a:srgbClr val="231F20"/>
              </a:solidFill>
              <a:ea typeface="PT Sans"/>
              <a:cs typeface="PT Sans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altLang="zh-CN" sz="1800">
              <a:solidFill>
                <a:srgbClr val="231F20"/>
              </a:solidFill>
              <a:ea typeface="PT Sans"/>
              <a:cs typeface="PT Sans"/>
            </a:endParaRPr>
          </a:p>
        </p:txBody>
      </p:sp>
      <p:sp>
        <p:nvSpPr>
          <p:cNvPr id="39943" name="7 Dikdörtgen"/>
          <p:cNvSpPr>
            <a:spLocks noChangeArrowheads="1"/>
          </p:cNvSpPr>
          <p:nvPr/>
        </p:nvSpPr>
        <p:spPr bwMode="auto">
          <a:xfrm>
            <a:off x="539750" y="1125538"/>
            <a:ext cx="80645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buFont typeface="Arial"/>
              <a:buChar char="•"/>
              <a:defRPr/>
            </a:pPr>
            <a:r>
              <a:rPr lang="tr-TR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Her bir ders için yapılacak sınav başladıktan sonra </a:t>
            </a:r>
            <a:r>
              <a:rPr lang="tr-TR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ilk 15 </a:t>
            </a:r>
            <a:r>
              <a:rPr lang="tr-TR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dakika içerisinde gelen öğrenciler sınava alınacaktır. Geç gelen öğrencilere ek süre verilmeyecektir.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tr-TR" altLang="tr-TR" dirty="0" smtClean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r-TR" altLang="tr-TR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Sınav başlama saatinden sonra ilk yirmi dakika salondan çıkamayacak.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tr-TR" altLang="tr-TR" dirty="0" smtClean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tr-TR" altLang="tr-TR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İlk yirmi dakikadan sonra </a:t>
            </a:r>
            <a:r>
              <a:rPr lang="tr-TR" altLang="tr-TR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son beş </a:t>
            </a:r>
            <a:r>
              <a:rPr lang="tr-TR" altLang="tr-TR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dakikaya kadar sınav salonundan çıkabilecekler ancak son beş dakika sınav salonundan çıkılmayacak.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Başlık 3"/>
          <p:cNvSpPr>
            <a:spLocks noGrp="1"/>
          </p:cNvSpPr>
          <p:nvPr>
            <p:ph type="ctrTitle"/>
          </p:nvPr>
        </p:nvSpPr>
        <p:spPr>
          <a:xfrm>
            <a:off x="107950" y="381000"/>
            <a:ext cx="8712200" cy="1752600"/>
          </a:xfrm>
        </p:spPr>
        <p:txBody>
          <a:bodyPr/>
          <a:lstStyle/>
          <a:p>
            <a:r>
              <a:rPr lang="tr-TR" altLang="tr-TR" sz="3600" b="1" smtClean="0">
                <a:solidFill>
                  <a:srgbClr val="0000FF"/>
                </a:solidFill>
              </a:rPr>
              <a:t>8.SINIFLARIN </a:t>
            </a:r>
            <a:br>
              <a:rPr lang="tr-TR" altLang="tr-TR" sz="3600" b="1" smtClean="0">
                <a:solidFill>
                  <a:srgbClr val="0000FF"/>
                </a:solidFill>
              </a:rPr>
            </a:br>
            <a:r>
              <a:rPr lang="tr-TR" altLang="tr-TR" sz="3600" b="1" smtClean="0">
                <a:solidFill>
                  <a:srgbClr val="0000FF"/>
                </a:solidFill>
              </a:rPr>
              <a:t>PARASIZ  YATILILIK VE BURSLULUK HAKKI</a:t>
            </a:r>
          </a:p>
        </p:txBody>
      </p:sp>
      <p:sp>
        <p:nvSpPr>
          <p:cNvPr id="163843" name="Metin kutusu 5"/>
          <p:cNvSpPr txBox="1">
            <a:spLocks noChangeArrowheads="1"/>
          </p:cNvSpPr>
          <p:nvPr/>
        </p:nvSpPr>
        <p:spPr bwMode="auto">
          <a:xfrm>
            <a:off x="323529" y="2781300"/>
            <a:ext cx="8496622" cy="342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tr-TR" altLang="tr-TR" b="1" dirty="0">
                <a:solidFill>
                  <a:srgbClr val="FF0000"/>
                </a:solidFill>
                <a:latin typeface="Calibri" pitchFamily="34" charset="0"/>
              </a:rPr>
              <a:t> 8’inci sınıf öğrencileri ayrıca </a:t>
            </a:r>
            <a:r>
              <a:rPr lang="tr-TR" altLang="tr-TR" b="1" dirty="0" smtClean="0">
                <a:solidFill>
                  <a:srgbClr val="FF0000"/>
                </a:solidFill>
                <a:latin typeface="Calibri" pitchFamily="34" charset="0"/>
              </a:rPr>
              <a:t>2016 </a:t>
            </a:r>
            <a:r>
              <a:rPr lang="tr-TR" altLang="tr-TR" b="1" dirty="0">
                <a:solidFill>
                  <a:srgbClr val="FF0000"/>
                </a:solidFill>
                <a:latin typeface="Calibri" pitchFamily="34" charset="0"/>
              </a:rPr>
              <a:t>yılı </a:t>
            </a:r>
            <a:r>
              <a:rPr lang="tr-TR" altLang="tr-TR" b="1" dirty="0" err="1">
                <a:solidFill>
                  <a:srgbClr val="FF0000"/>
                </a:solidFill>
                <a:latin typeface="Calibri" pitchFamily="34" charset="0"/>
              </a:rPr>
              <a:t>PYBS’ye</a:t>
            </a:r>
            <a:r>
              <a:rPr lang="tr-TR" altLang="tr-TR" b="1" dirty="0">
                <a:solidFill>
                  <a:srgbClr val="FF0000"/>
                </a:solidFill>
                <a:latin typeface="Calibri" pitchFamily="34" charset="0"/>
              </a:rPr>
              <a:t> girmeyeceklerdir. </a:t>
            </a:r>
          </a:p>
          <a:p>
            <a:pPr algn="just" eaLnBrk="1" hangingPunct="1"/>
            <a:endParaRPr lang="tr-TR" altLang="tr-TR" sz="1600" dirty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altLang="tr-TR" dirty="0">
                <a:latin typeface="Calibri" pitchFamily="34" charset="0"/>
              </a:rPr>
              <a:t> </a:t>
            </a:r>
            <a:r>
              <a:rPr lang="tr-TR" altLang="tr-TR" sz="2700" dirty="0">
                <a:latin typeface="Calibri" pitchFamily="34" charset="0"/>
              </a:rPr>
              <a:t>Parasız yatılılık veya bursluluk hakkından yararlanmak isteyen 8’inci sınıf öğrencilerinin başvuruları </a:t>
            </a:r>
            <a:r>
              <a:rPr lang="tr-TR" altLang="tr-TR" sz="2700" dirty="0" smtClean="0">
                <a:latin typeface="Calibri" pitchFamily="34" charset="0"/>
              </a:rPr>
              <a:t>2016 </a:t>
            </a:r>
            <a:r>
              <a:rPr lang="tr-TR" altLang="tr-TR" sz="2700" dirty="0">
                <a:latin typeface="Calibri" pitchFamily="34" charset="0"/>
              </a:rPr>
              <a:t>yılı PYBS kılavuzunda belirtilen </a:t>
            </a:r>
            <a:r>
              <a:rPr lang="tr-TR" altLang="tr-TR" sz="2700" dirty="0" smtClean="0">
                <a:latin typeface="Calibri" pitchFamily="34" charset="0"/>
              </a:rPr>
              <a:t>tarihlerde (2015 yılında 20-30 Nisan arası yapıldı) </a:t>
            </a:r>
            <a:r>
              <a:rPr lang="tr-TR" altLang="tr-TR" sz="2700" dirty="0">
                <a:latin typeface="Calibri" pitchFamily="34" charset="0"/>
              </a:rPr>
              <a:t>öğrencinin öğrenim gördüğü okul müdürlükleri tarafından e-Okul sistemi üzerinden yapılacaktır.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4 Metin kutusu"/>
          <p:cNvSpPr txBox="1">
            <a:spLocks noChangeArrowheads="1"/>
          </p:cNvSpPr>
          <p:nvPr/>
        </p:nvSpPr>
        <p:spPr bwMode="auto">
          <a:xfrm>
            <a:off x="468313" y="549275"/>
            <a:ext cx="82804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tr-TR" altLang="tr-TR" sz="3000" b="1">
                <a:solidFill>
                  <a:srgbClr val="0000FF"/>
                </a:solidFill>
                <a:latin typeface="Comic Sans MS" pitchFamily="66" charset="0"/>
              </a:rPr>
              <a:t>TEOG’DA HANGİ DERSLERDEN KAÇ SORU SORULACAK VE SÜRELER NE KADAR OLACAK?</a:t>
            </a:r>
          </a:p>
          <a:p>
            <a:endParaRPr lang="tr-TR" altLang="tr-TR" sz="2200" b="1">
              <a:solidFill>
                <a:srgbClr val="CC00FF"/>
              </a:solidFill>
              <a:latin typeface="Comic Sans MS" pitchFamily="66" charset="0"/>
            </a:endParaRPr>
          </a:p>
          <a:p>
            <a:r>
              <a:rPr lang="tr-TR" altLang="tr-TR" sz="2200" b="1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tr-TR" altLang="tr-TR" sz="2200" b="1">
                <a:solidFill>
                  <a:srgbClr val="FF0000"/>
                </a:solidFill>
                <a:latin typeface="Comic Sans MS" pitchFamily="66" charset="0"/>
              </a:rPr>
              <a:t>8. SINIF KONULARINDAN;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altLang="tr-TR" sz="2400" b="1">
                <a:latin typeface="Comic Sans MS" pitchFamily="66" charset="0"/>
              </a:rPr>
              <a:t>Türkçe </a:t>
            </a: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(20 soru: 40 Dakika)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>
                <a:latin typeface="Comic Sans MS" pitchFamily="66" charset="0"/>
              </a:rPr>
              <a:t> Matematik </a:t>
            </a: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(20 soru: 40 Dakika)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>
                <a:latin typeface="Comic Sans MS" pitchFamily="66" charset="0"/>
              </a:rPr>
              <a:t> Fen ve Teknoloji </a:t>
            </a: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(20 soru: 40 Dakika)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>
                <a:latin typeface="Comic Sans MS" pitchFamily="66" charset="0"/>
              </a:rPr>
              <a:t> </a:t>
            </a:r>
            <a:r>
              <a:rPr lang="tr-TR" altLang="tr-TR" sz="2400" b="1">
                <a:solidFill>
                  <a:srgbClr val="000000"/>
                </a:solidFill>
                <a:latin typeface="Comic Sans MS" pitchFamily="66" charset="0"/>
              </a:rPr>
              <a:t>T.C. İnkılap Tarihi </a:t>
            </a: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(20 soru: 40 Dakika)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>
                <a:latin typeface="Comic Sans MS" pitchFamily="66" charset="0"/>
              </a:rPr>
              <a:t> Yabancı Dil </a:t>
            </a: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(20 soru: 40 Dakika)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tr-TR" altLang="tr-TR" sz="2400" b="1">
                <a:latin typeface="Comic Sans MS" pitchFamily="66" charset="0"/>
              </a:rPr>
              <a:t>Din Kültürü ve Ahlak Bilgisi </a:t>
            </a:r>
            <a:r>
              <a:rPr lang="tr-TR" altLang="tr-TR" sz="2400" b="1">
                <a:solidFill>
                  <a:srgbClr val="00B050"/>
                </a:solidFill>
                <a:latin typeface="Comic Sans MS" pitchFamily="66" charset="0"/>
              </a:rPr>
              <a:t>(20 Soru: 40 Dakika)</a:t>
            </a:r>
          </a:p>
          <a:p>
            <a:endParaRPr lang="tr-TR" altLang="tr-TR" sz="24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tr-TR" altLang="tr-TR" sz="3000" b="1">
              <a:solidFill>
                <a:srgbClr val="CC00FF"/>
              </a:solidFill>
              <a:latin typeface="Comic Sans MS" pitchFamily="66" charset="0"/>
            </a:endParaRPr>
          </a:p>
          <a:p>
            <a:pPr algn="ctr"/>
            <a:endParaRPr lang="tr-TR" altLang="tr-TR" sz="24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755576" y="260350"/>
            <a:ext cx="7704137" cy="6119813"/>
          </a:xfrm>
        </p:spPr>
        <p:txBody>
          <a:bodyPr>
            <a:normAutofit fontScale="85000" lnSpcReduction="2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solidFill>
                  <a:srgbClr val="0000FF"/>
                </a:solidFill>
                <a:latin typeface="Comic Sans MS" pitchFamily="66" charset="0"/>
              </a:rPr>
              <a:t>ORTAK SINAV HANGİ KONULARI KAPSAYACAK?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3000" dirty="0">
              <a:latin typeface="Comic Sans MS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000" dirty="0">
                <a:latin typeface="Comic Sans MS" pitchFamily="66" charset="0"/>
              </a:rPr>
              <a:t>Merkezi sınavlarda kapsam birlikteliğinin sağlanması amacıyla, öğretmenlerin yıllık ders planı uygulamalarında, hazırlanan ders çizelgelerini dikkate almaları istendi</a:t>
            </a:r>
            <a:r>
              <a:rPr lang="tr-TR" sz="3000" dirty="0" smtClean="0">
                <a:latin typeface="Comic Sans MS" pitchFamily="66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3000" dirty="0" smtClean="0">
              <a:latin typeface="Comic Sans MS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000" dirty="0">
                <a:latin typeface="Comic Sans MS" pitchFamily="66" charset="0"/>
              </a:rPr>
              <a:t>Öğrenciler, birinci dönem girecekleri ortak sınavda sınav tarihine kadar işlemiş oldukları konulardan, ikinci dönem girecekleri ortak sınavda ise eğitim öğretim yılı başından itibaren işlemiş oldukları konulardan sorumlu olacaklardır. </a:t>
            </a:r>
            <a:endParaRPr lang="tr-TR" sz="3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900113" y="117475"/>
            <a:ext cx="7704137" cy="6119813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700" b="1" dirty="0" smtClean="0">
                <a:solidFill>
                  <a:srgbClr val="0000FF"/>
                </a:solidFill>
                <a:latin typeface="Comic Sans MS" pitchFamily="66" charset="0"/>
              </a:rPr>
              <a:t>ORTAK SINAVLAR NEREDE YAPILACAK? </a:t>
            </a: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3000" dirty="0">
              <a:latin typeface="Comic Sans MS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200" dirty="0">
                <a:latin typeface="Comic Sans MS" pitchFamily="66" charset="0"/>
              </a:rPr>
              <a:t>Ortak sınavlara olağanüstü şartlar dışında öğrenciler kendi okullarında gireceklerdir. </a:t>
            </a:r>
            <a:endParaRPr lang="tr-TR" sz="3200" dirty="0" smtClean="0">
              <a:latin typeface="Comic Sans MS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3200" dirty="0">
              <a:latin typeface="Comic Sans MS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200" dirty="0">
                <a:latin typeface="Comic Sans MS" pitchFamily="66" charset="0"/>
              </a:rPr>
              <a:t>H</a:t>
            </a:r>
            <a:r>
              <a:rPr lang="tr-TR" sz="3200" dirty="0" smtClean="0">
                <a:latin typeface="Comic Sans MS" pitchFamily="66" charset="0"/>
              </a:rPr>
              <a:t>astanede </a:t>
            </a:r>
            <a:r>
              <a:rPr lang="tr-TR" sz="3200" dirty="0">
                <a:latin typeface="Comic Sans MS" pitchFamily="66" charset="0"/>
              </a:rPr>
              <a:t>ve evde eğitim gören öğrencilerin sınavı hastanede ve evde yapılacaktır. </a:t>
            </a:r>
            <a:endParaRPr lang="tr-TR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4"/>
          <p:cNvSpPr>
            <a:spLocks noChangeArrowheads="1"/>
          </p:cNvSpPr>
          <p:nvPr/>
        </p:nvSpPr>
        <p:spPr bwMode="auto">
          <a:xfrm>
            <a:off x="755650" y="476250"/>
            <a:ext cx="7634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tr-TR" altLang="tr-TR" sz="3200" b="1">
                <a:solidFill>
                  <a:srgbClr val="0000FF"/>
                </a:solidFill>
                <a:latin typeface="Comic Sans MS" pitchFamily="66" charset="0"/>
              </a:rPr>
              <a:t>TEOG’DA DERSLERİN AĞIRLIKLARINI BELİRLEYEN STANDART PUAN KATSAYILARI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323850" y="2276475"/>
          <a:ext cx="8496300" cy="2665413"/>
        </p:xfrm>
        <a:graphic>
          <a:graphicData uri="http://schemas.openxmlformats.org/drawingml/2006/table">
            <a:tbl>
              <a:tblPr/>
              <a:tblGrid>
                <a:gridCol w="1395964"/>
                <a:gridCol w="1017681"/>
                <a:gridCol w="1138196"/>
                <a:gridCol w="1416335"/>
                <a:gridCol w="1224043"/>
                <a:gridCol w="1098932"/>
                <a:gridCol w="1205149"/>
              </a:tblGrid>
              <a:tr h="1206979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82744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TÜRKÇE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MATEMATİK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FEN VE TEKNOLOJİ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SOSYAL BİLGİLER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F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YABANCI DİL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DİN KÜLTÜRÜ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458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TEOG AĞIRLIKLI PUAN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1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1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1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4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1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F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100" b="1" i="0" u="none" strike="noStrike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C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2</a:t>
                      </a:r>
                    </a:p>
                  </a:txBody>
                  <a:tcPr marL="9193" marR="9193" marT="9198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95288" y="404813"/>
            <a:ext cx="8353425" cy="6119812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solidFill>
                  <a:srgbClr val="0000FF"/>
                </a:solidFill>
                <a:latin typeface="Comic Sans MS" pitchFamily="66" charset="0"/>
              </a:rPr>
              <a:t>ÖZEL EĞİTİM ÖĞRENCİLERİ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300" dirty="0">
              <a:latin typeface="Comic Sans MS" pitchFamily="66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tr-TR" altLang="tr-TR" sz="3200" dirty="0" smtClean="0">
                <a:latin typeface="Calibri" pitchFamily="34" charset="0"/>
              </a:rPr>
              <a:t>Orta ve ağır düzeyde zihinsel engelli öğrenciler, sınav uygulaması hakkında düzenlenmiş sınav kılavuzunda belirtildiği üzere </a:t>
            </a:r>
            <a:r>
              <a:rPr lang="tr-TR" altLang="tr-TR" sz="3200" b="1" u="sng" dirty="0" smtClean="0">
                <a:latin typeface="Calibri" pitchFamily="34" charset="0"/>
              </a:rPr>
              <a:t>ortak sınavlara dahil edilmeyecek.</a:t>
            </a:r>
          </a:p>
          <a:p>
            <a:pPr algn="just">
              <a:defRPr/>
            </a:pPr>
            <a:endParaRPr lang="tr-TR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95288" y="404813"/>
            <a:ext cx="8353425" cy="6119812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solidFill>
                  <a:srgbClr val="0000FF"/>
                </a:solidFill>
                <a:latin typeface="Comic Sans MS" pitchFamily="66" charset="0"/>
              </a:rPr>
              <a:t>MİSAFİR ÖĞRENCİLER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300" dirty="0">
              <a:latin typeface="Comic Sans MS" pitchFamily="66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tr-TR" altLang="tr-TR" sz="3200" dirty="0" smtClean="0">
                <a:latin typeface="Calibri" pitchFamily="34" charset="0"/>
              </a:rPr>
              <a:t>Başta Suriye’den gelen öğrenciler olmak üzere misafir durumdaki öğrenciler, </a:t>
            </a:r>
            <a:r>
              <a:rPr lang="tr-TR" altLang="tr-TR" sz="3200" b="1" u="sng" dirty="0" smtClean="0">
                <a:latin typeface="Calibri" pitchFamily="34" charset="0"/>
              </a:rPr>
              <a:t>Türkiye Cumhuriyeti vatandaşlığı verilmiş ise sınava girecekler, </a:t>
            </a:r>
            <a:r>
              <a:rPr lang="tr-TR" altLang="tr-TR" sz="3200" dirty="0" smtClean="0">
                <a:latin typeface="Calibri" pitchFamily="34" charset="0"/>
              </a:rPr>
              <a:t>ancak geçici vatandaşlık verilmiş olan misafir öğrenciler sınava alınmayacak.</a:t>
            </a:r>
          </a:p>
          <a:p>
            <a:pPr algn="just">
              <a:defRPr/>
            </a:pPr>
            <a:endParaRPr lang="tr-TR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6AE4B"/>
            </a:gs>
            <a:gs pos="100000">
              <a:srgbClr val="8FBA3F"/>
            </a:gs>
            <a:gs pos="99000">
              <a:srgbClr val="0000FF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Dikdörtgen"/>
          <p:cNvSpPr>
            <a:spLocks noChangeArrowheads="1"/>
          </p:cNvSpPr>
          <p:nvPr/>
        </p:nvSpPr>
        <p:spPr bwMode="auto">
          <a:xfrm>
            <a:off x="450850" y="1412875"/>
            <a:ext cx="828675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5400" b="1" kern="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21" charset="-128"/>
              </a:rPr>
              <a:t>2016 </a:t>
            </a:r>
            <a:r>
              <a:rPr lang="tr-TR" sz="5400" b="1" kern="0" dirty="0">
                <a:solidFill>
                  <a:srgbClr val="0000FF"/>
                </a:solidFill>
                <a:latin typeface="Comic Sans MS" pitchFamily="66" charset="0"/>
                <a:ea typeface="ＭＳ Ｐゴシック" pitchFamily="-121" charset="-128"/>
              </a:rPr>
              <a:t>TEOG’DE PUANLAR NASIL HESAPLANACAK?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95288"/>
            <a:ext cx="8742363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71475" y="908050"/>
            <a:ext cx="828675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3600" b="1" kern="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121" charset="-128"/>
              </a:rPr>
              <a:t>2016 </a:t>
            </a:r>
            <a:r>
              <a:rPr lang="tr-TR" sz="3600" b="1" kern="0" dirty="0">
                <a:solidFill>
                  <a:srgbClr val="FF0000"/>
                </a:solidFill>
                <a:latin typeface="Comic Sans MS" pitchFamily="66" charset="0"/>
                <a:ea typeface="ＭＳ Ｐゴシック" pitchFamily="-121" charset="-128"/>
              </a:rPr>
              <a:t>TEOG’DE PUANLAR NASIL HESAPLANACAK?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tr-TR" sz="3600" b="1" kern="0" dirty="0">
              <a:solidFill>
                <a:srgbClr val="0000FF"/>
              </a:solidFill>
              <a:latin typeface="Comic Sans MS" pitchFamily="66" charset="0"/>
              <a:ea typeface="ＭＳ Ｐゴシック" pitchFamily="-121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3600" b="1" kern="0" dirty="0">
                <a:latin typeface="Comic Sans MS" pitchFamily="66" charset="0"/>
                <a:ea typeface="ＭＳ Ｐゴシック" pitchFamily="-121" charset="-128"/>
              </a:rPr>
              <a:t>TEOG Ortak Sınav Puanı </a:t>
            </a:r>
            <a:r>
              <a:rPr lang="tr-TR" sz="3600" b="1" kern="0" dirty="0">
                <a:solidFill>
                  <a:srgbClr val="00B050"/>
                </a:solidFill>
                <a:latin typeface="Comic Sans MS" pitchFamily="66" charset="0"/>
                <a:ea typeface="ＭＳ Ｐゴシック" pitchFamily="-121" charset="-128"/>
              </a:rPr>
              <a:t>700</a:t>
            </a:r>
            <a:r>
              <a:rPr lang="tr-TR" sz="3600" b="1" kern="0" dirty="0">
                <a:latin typeface="Comic Sans MS" pitchFamily="66" charset="0"/>
                <a:ea typeface="ＭＳ Ｐゴシック" pitchFamily="-121" charset="-128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3600" b="1" kern="0" dirty="0">
                <a:latin typeface="Comic Sans MS" pitchFamily="66" charset="0"/>
                <a:ea typeface="ＭＳ Ｐゴシック" pitchFamily="-121" charset="-128"/>
              </a:rPr>
              <a:t>Yerleştirme Esas Puanı </a:t>
            </a:r>
            <a:r>
              <a:rPr lang="tr-TR" sz="3600" b="1" kern="0" dirty="0">
                <a:solidFill>
                  <a:srgbClr val="00B050"/>
                </a:solidFill>
                <a:latin typeface="Comic Sans MS" pitchFamily="66" charset="0"/>
                <a:ea typeface="ＭＳ Ｐゴシック" pitchFamily="-121" charset="-128"/>
              </a:rPr>
              <a:t>500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3600" b="1" kern="0" dirty="0">
                <a:latin typeface="Comic Sans MS" pitchFamily="66" charset="0"/>
                <a:ea typeface="ＭＳ Ｐゴシック" pitchFamily="-121" charset="-128"/>
              </a:rPr>
              <a:t>üzerinden değerlendirilecektir.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92000">
              <a:srgbClr val="92D050"/>
            </a:gs>
            <a:gs pos="9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1 Dikdörtgen"/>
          <p:cNvSpPr>
            <a:spLocks noChangeArrowheads="1"/>
          </p:cNvSpPr>
          <p:nvPr/>
        </p:nvSpPr>
        <p:spPr bwMode="auto">
          <a:xfrm>
            <a:off x="539750" y="476250"/>
            <a:ext cx="80645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>
                <a:solidFill>
                  <a:srgbClr val="FF0000"/>
                </a:solidFill>
                <a:latin typeface="Comic Sans MS" pitchFamily="66" charset="0"/>
              </a:rPr>
              <a:t>YIL SONU BAŞARI PUANI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>
                <a:solidFill>
                  <a:srgbClr val="FF0000"/>
                </a:solidFill>
                <a:latin typeface="Comic Sans MS" pitchFamily="66" charset="0"/>
              </a:rPr>
              <a:t>(YBP) NEDİR?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tr-TR" altLang="tr-TR" sz="1600" b="1">
              <a:latin typeface="Comic Sans MS" pitchFamily="66" charset="0"/>
            </a:endParaRPr>
          </a:p>
          <a:p>
            <a:pPr algn="just"/>
            <a:r>
              <a:rPr lang="tr-TR" altLang="tr-TR">
                <a:latin typeface="Comic Sans MS" pitchFamily="66" charset="0"/>
              </a:rPr>
              <a:t>Yılsonu başarı puanı, not ile değerlendirilen tüm derslerin ağırlıklı yılsonu puanlarının o dersin haftalık ders saati sayısı ile çarpımının o sınıfa ait haftalık ders saatleri toplamına bölümünden elde edilen puanı ifade eder. </a:t>
            </a:r>
          </a:p>
          <a:p>
            <a:pPr algn="just"/>
            <a:endParaRPr lang="tr-TR" altLang="tr-TR">
              <a:latin typeface="Comic Sans MS" pitchFamily="66" charset="0"/>
            </a:endParaRPr>
          </a:p>
          <a:p>
            <a:pPr algn="just"/>
            <a:r>
              <a:rPr lang="tr-TR" altLang="tr-TR">
                <a:latin typeface="Comic Sans MS" pitchFamily="66" charset="0"/>
              </a:rPr>
              <a:t>Puanlama, 6, 7, 8. sınıf düzeylerinde ayrı ayrı 100 tam puan üzerinden yapılacaktır. </a:t>
            </a:r>
            <a:endParaRPr lang="tr-TR" altLang="tr-TR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92000">
              <a:srgbClr val="92D050"/>
            </a:gs>
            <a:gs pos="9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1 Dikdörtgen"/>
          <p:cNvSpPr>
            <a:spLocks noChangeArrowheads="1"/>
          </p:cNvSpPr>
          <p:nvPr/>
        </p:nvSpPr>
        <p:spPr bwMode="auto">
          <a:xfrm>
            <a:off x="539750" y="476250"/>
            <a:ext cx="7993063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>
                <a:solidFill>
                  <a:srgbClr val="FF0000"/>
                </a:solidFill>
                <a:latin typeface="Comic Sans MS" pitchFamily="66" charset="0"/>
              </a:rPr>
              <a:t>AĞIRLIKLANDIRILMIŞ ORTAK SINAV PUANI NEDİR?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tr-TR" altLang="tr-TR" sz="1400" b="1">
              <a:solidFill>
                <a:srgbClr val="000000"/>
              </a:solidFill>
              <a:latin typeface="Comic Sans MS" pitchFamily="66" charset="0"/>
            </a:endParaRPr>
          </a:p>
          <a:p>
            <a:pPr algn="just"/>
            <a:r>
              <a:rPr lang="tr-TR" altLang="tr-TR">
                <a:latin typeface="Comic Sans MS" pitchFamily="66" charset="0"/>
              </a:rPr>
              <a:t>Ortak Sınavlar kapsamında, sınavı gerçekleştirilen derslerden alınan puanlar kendi ağırlık katsayıları ile çarpılacaktır. Çarpımların toplamından elde edilen değerin derslerin ağırlık katsayılarının toplamına bölünmesi suretiyle ağırlıklandırılmış ortak sınav puanı hesaplanacaktır. </a:t>
            </a:r>
          </a:p>
          <a:p>
            <a:pPr algn="just"/>
            <a:endParaRPr lang="tr-TR" altLang="tr-TR" sz="1400">
              <a:latin typeface="Comic Sans MS" pitchFamily="66" charset="0"/>
            </a:endParaRPr>
          </a:p>
          <a:p>
            <a:pPr algn="just"/>
            <a:r>
              <a:rPr lang="tr-TR" altLang="tr-TR">
                <a:latin typeface="Comic Sans MS" pitchFamily="66" charset="0"/>
              </a:rPr>
              <a:t>Puanlama 700 tam puan üzerinden yapılacaktır. </a:t>
            </a:r>
            <a:endParaRPr lang="tr-TR" altLang="tr-TR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296144"/>
          </a:xfrm>
          <a:solidFill>
            <a:schemeClr val="accent3">
              <a:lumMod val="60000"/>
              <a:lumOff val="40000"/>
            </a:schemeClr>
          </a:solidFill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Ortaöğretime Yerleştirmede Esas </a:t>
            </a:r>
            <a:br>
              <a:rPr lang="tr-TR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r-TR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Alınacak </a:t>
            </a:r>
            <a:r>
              <a:rPr lang="tr-TR" sz="4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Puanın Hesaplanması</a:t>
            </a:r>
            <a:endParaRPr lang="tr-TR" sz="4400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5107" name="3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r-TR" altLang="tr-TR" sz="1400" smtClean="0">
                <a:solidFill>
                  <a:srgbClr val="696464"/>
                </a:solidFill>
              </a:rPr>
              <a:t>www.kisiselbasari.com</a:t>
            </a:r>
          </a:p>
        </p:txBody>
      </p:sp>
      <p:pic>
        <p:nvPicPr>
          <p:cNvPr id="175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693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Dikdörtgen"/>
          <p:cNvSpPr>
            <a:spLocks noChangeArrowheads="1"/>
          </p:cNvSpPr>
          <p:nvPr/>
        </p:nvSpPr>
        <p:spPr bwMode="auto">
          <a:xfrm>
            <a:off x="179388" y="188913"/>
            <a:ext cx="8640762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ORTAÖĞRETİM YERLEŞTİRME PUANININ HESAPLANMASI (OYP)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1500" b="1" dirty="0">
                <a:latin typeface="Comic Sans MS" pitchFamily="66" charset="0"/>
              </a:rPr>
              <a:t> </a:t>
            </a: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tr-TR" sz="3000" b="1" dirty="0">
                <a:latin typeface="Comic Sans MS" pitchFamily="66" charset="0"/>
              </a:rPr>
              <a:t>Öğrencinin 6,7 ve 8. sınıf Yıl Sonu Başarı Puanlarının Toplamı ile  </a:t>
            </a: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tr-TR" sz="3000" b="1" dirty="0">
                <a:latin typeface="Comic Sans MS" pitchFamily="66" charset="0"/>
              </a:rPr>
              <a:t>8.sınıf </a:t>
            </a:r>
            <a:r>
              <a:rPr lang="tr-TR" sz="3000" b="1" dirty="0" err="1">
                <a:latin typeface="Comic Sans MS" pitchFamily="66" charset="0"/>
              </a:rPr>
              <a:t>ağırlıklandırılmış</a:t>
            </a:r>
            <a:r>
              <a:rPr lang="tr-TR" sz="3000" b="1" dirty="0">
                <a:latin typeface="Comic Sans MS" pitchFamily="66" charset="0"/>
              </a:rPr>
              <a:t> ortak sınav (TEOG) puanının toplamının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tr-TR" sz="100" b="1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tr-TR" sz="15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tr-TR" sz="3000" b="1" dirty="0">
                <a:solidFill>
                  <a:srgbClr val="00B050"/>
                </a:solidFill>
                <a:latin typeface="Comic Sans MS" pitchFamily="66" charset="0"/>
              </a:rPr>
              <a:t>ikiye bölünmesiyle </a:t>
            </a:r>
            <a:r>
              <a:rPr lang="tr-TR" sz="3000" b="1" dirty="0">
                <a:latin typeface="Comic Sans MS" pitchFamily="66" charset="0"/>
              </a:rPr>
              <a:t>elde edilen puandır.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endParaRPr lang="tr-TR" sz="1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850" y="908050"/>
            <a:ext cx="8208963" cy="3798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tr-TR" dirty="0"/>
              <a:t>6, 7 ve 8. sınıfların toplam yılsonu başarı puanı 300 puan (100+100+100: 300) üzerinden (%30)</a:t>
            </a:r>
          </a:p>
          <a:p>
            <a:pPr marL="514350" indent="-514350" algn="just">
              <a:buFont typeface="Wingdings" pitchFamily="2" charset="2"/>
              <a:buChar char="q"/>
              <a:defRPr/>
            </a:pPr>
            <a:r>
              <a:rPr lang="tr-TR" dirty="0"/>
              <a:t>Ortak sınavların puanı 700 üzerinden hesaplanacak (%70) </a:t>
            </a:r>
          </a:p>
          <a:p>
            <a:pPr>
              <a:defRPr/>
            </a:pPr>
            <a:endParaRPr lang="tr-TR" dirty="0"/>
          </a:p>
          <a:p>
            <a:pPr algn="just">
              <a:defRPr/>
            </a:pPr>
            <a:r>
              <a:rPr lang="tr-TR" dirty="0"/>
              <a:t>Ortaöğretime yerleştirmeye esas puan (OYP) ise bu ikisinin ortalaması alınarak 500 üzerinden hesaplanacaktır.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Dikdörtgen 1"/>
          <p:cNvSpPr>
            <a:spLocks noChangeArrowheads="1"/>
          </p:cNvSpPr>
          <p:nvPr/>
        </p:nvSpPr>
        <p:spPr bwMode="auto">
          <a:xfrm>
            <a:off x="827088" y="1557338"/>
            <a:ext cx="79930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r-TR" altLang="tr-TR" sz="4000" dirty="0">
                <a:cs typeface="Arial" pitchFamily="34" charset="0"/>
              </a:rPr>
              <a:t>Kısacası </a:t>
            </a:r>
            <a:r>
              <a:rPr lang="tr-TR" altLang="tr-TR" sz="4000" dirty="0" smtClean="0">
                <a:cs typeface="Arial" pitchFamily="34" charset="0"/>
              </a:rPr>
              <a:t>2016 </a:t>
            </a:r>
            <a:r>
              <a:rPr lang="tr-TR" altLang="tr-TR" sz="4000" dirty="0" err="1">
                <a:cs typeface="Arial" pitchFamily="34" charset="0"/>
              </a:rPr>
              <a:t>TEOG’da</a:t>
            </a:r>
            <a:r>
              <a:rPr lang="tr-TR" altLang="tr-TR" sz="4000" dirty="0">
                <a:cs typeface="Arial" pitchFamily="34" charset="0"/>
              </a:rPr>
              <a:t> </a:t>
            </a:r>
            <a:r>
              <a:rPr lang="tr-TR" altLang="tr-TR" sz="4000" dirty="0" err="1">
                <a:cs typeface="Arial" pitchFamily="34" charset="0"/>
              </a:rPr>
              <a:t>OYP’yi</a:t>
            </a:r>
            <a:endParaRPr lang="tr-TR" altLang="tr-TR" sz="4000" dirty="0">
              <a:cs typeface="Arial" pitchFamily="34" charset="0"/>
            </a:endParaRPr>
          </a:p>
          <a:p>
            <a:endParaRPr lang="tr-TR" altLang="tr-TR" sz="2400" dirty="0">
              <a:cs typeface="Arial" pitchFamily="34" charset="0"/>
            </a:endParaRPr>
          </a:p>
          <a:p>
            <a:r>
              <a:rPr lang="tr-TR" altLang="tr-TR" sz="4000" dirty="0">
                <a:cs typeface="Arial" pitchFamily="34" charset="0"/>
              </a:rPr>
              <a:t>- Öğrencinin okul başarısı </a:t>
            </a:r>
            <a:r>
              <a:rPr lang="tr-TR" altLang="tr-TR" sz="4000" b="1" dirty="0">
                <a:solidFill>
                  <a:srgbClr val="FF0000"/>
                </a:solidFill>
                <a:cs typeface="Arial" pitchFamily="34" charset="0"/>
              </a:rPr>
              <a:t>%30</a:t>
            </a:r>
          </a:p>
          <a:p>
            <a:endParaRPr lang="tr-TR" altLang="tr-TR" sz="2400" b="1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tr-TR" altLang="tr-TR" sz="4000" dirty="0">
                <a:cs typeface="Arial" pitchFamily="34" charset="0"/>
              </a:rPr>
              <a:t>- TEOG başarısı </a:t>
            </a:r>
            <a:r>
              <a:rPr lang="tr-TR" altLang="tr-TR" sz="4000" b="1" dirty="0">
                <a:solidFill>
                  <a:srgbClr val="0000FF"/>
                </a:solidFill>
                <a:cs typeface="Arial" pitchFamily="34" charset="0"/>
              </a:rPr>
              <a:t>% 70 </a:t>
            </a:r>
            <a:r>
              <a:rPr lang="tr-TR" altLang="tr-TR" sz="4000" dirty="0">
                <a:cs typeface="Arial" pitchFamily="34" charset="0"/>
              </a:rPr>
              <a:t>etkileyecek.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etin kutusu"/>
          <p:cNvSpPr txBox="1">
            <a:spLocks noChangeArrowheads="1"/>
          </p:cNvSpPr>
          <p:nvPr/>
        </p:nvSpPr>
        <p:spPr bwMode="auto">
          <a:xfrm>
            <a:off x="323850" y="260350"/>
            <a:ext cx="8569325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sz="12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tr-TR" b="1" dirty="0" smtClean="0">
                <a:solidFill>
                  <a:srgbClr val="0000FF"/>
                </a:solidFill>
                <a:latin typeface="Trebuchet MS" pitchFamily="34" charset="0"/>
              </a:rPr>
              <a:t>2016 OYP ÖRNEK HESAPLAMA</a:t>
            </a:r>
          </a:p>
          <a:p>
            <a:pPr algn="ctr">
              <a:defRPr/>
            </a:pPr>
            <a:endParaRPr lang="tr-TR" sz="1600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OYP: 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TEOG + 6. SINIF YBP + 7. SINIF YBP + 8. SINIF YBP </a:t>
            </a:r>
          </a:p>
          <a:p>
            <a:pPr algn="ctr"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2</a:t>
            </a:r>
            <a:endParaRPr lang="tr-TR" b="1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tr-TR" b="1" dirty="0" smtClean="0">
                <a:solidFill>
                  <a:srgbClr val="00B050"/>
                </a:solidFill>
                <a:latin typeface="Trebuchet MS" pitchFamily="34" charset="0"/>
              </a:rPr>
              <a:t>ÖRNEK:</a:t>
            </a:r>
          </a:p>
          <a:p>
            <a:pPr>
              <a:defRPr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6. Sınıf YBP:</a:t>
            </a:r>
            <a:r>
              <a:rPr lang="tr-TR" dirty="0" smtClean="0">
                <a:latin typeface="Trebuchet MS" pitchFamily="34" charset="0"/>
              </a:rPr>
              <a:t>	98,000</a:t>
            </a:r>
          </a:p>
          <a:p>
            <a:pPr>
              <a:defRPr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7. Sınıf YBP:</a:t>
            </a:r>
            <a:r>
              <a:rPr lang="tr-TR" dirty="0" smtClean="0">
                <a:latin typeface="Trebuchet MS" pitchFamily="34" charset="0"/>
              </a:rPr>
              <a:t>	100,000</a:t>
            </a:r>
          </a:p>
          <a:p>
            <a:pPr>
              <a:defRPr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itchFamily="34" charset="0"/>
              </a:rPr>
              <a:t>8. Sınıf YBP:</a:t>
            </a:r>
            <a:r>
              <a:rPr lang="tr-TR" dirty="0" smtClean="0">
                <a:latin typeface="Trebuchet MS" pitchFamily="34" charset="0"/>
              </a:rPr>
              <a:t>	95,000</a:t>
            </a:r>
          </a:p>
          <a:p>
            <a:pPr>
              <a:defRPr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8. Sınıf TEOG:</a:t>
            </a:r>
            <a:r>
              <a:rPr lang="tr-TR" b="1" dirty="0" smtClean="0">
                <a:solidFill>
                  <a:srgbClr val="CC00CC"/>
                </a:solidFill>
                <a:latin typeface="Trebuchet MS" pitchFamily="34" charset="0"/>
              </a:rPr>
              <a:t>	</a:t>
            </a:r>
            <a:r>
              <a:rPr lang="tr-TR" dirty="0" smtClean="0">
                <a:latin typeface="Trebuchet MS" pitchFamily="34" charset="0"/>
              </a:rPr>
              <a:t>675,000 olan bir öğrencinin </a:t>
            </a:r>
          </a:p>
          <a:p>
            <a:pPr>
              <a:defRPr/>
            </a:pPr>
            <a:endParaRPr lang="tr-TR" sz="1100" b="1" u="sng" dirty="0" smtClean="0">
              <a:solidFill>
                <a:srgbClr val="CC00CC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tr-TR" b="1" u="sng" dirty="0" err="1" smtClean="0">
                <a:solidFill>
                  <a:srgbClr val="7030A0"/>
                </a:solidFill>
                <a:latin typeface="Trebuchet MS" pitchFamily="34" charset="0"/>
              </a:rPr>
              <a:t>OYP’si</a:t>
            </a:r>
            <a:r>
              <a:rPr lang="tr-TR" b="1" u="sng" dirty="0" smtClean="0">
                <a:solidFill>
                  <a:srgbClr val="7030A0"/>
                </a:solidFill>
                <a:latin typeface="Trebuchet MS" pitchFamily="34" charset="0"/>
              </a:rPr>
              <a:t>:</a:t>
            </a:r>
            <a:r>
              <a:rPr lang="tr-TR" b="1" u="sng" dirty="0" smtClean="0">
                <a:solidFill>
                  <a:srgbClr val="CC00CC"/>
                </a:solidFill>
                <a:latin typeface="Trebuchet MS" pitchFamily="34" charset="0"/>
              </a:rPr>
              <a:t> </a:t>
            </a:r>
            <a:r>
              <a:rPr lang="tr-TR" dirty="0" smtClean="0">
                <a:latin typeface="Trebuchet MS" pitchFamily="34" charset="0"/>
              </a:rPr>
              <a:t>98+100+95+675=968</a:t>
            </a:r>
          </a:p>
          <a:p>
            <a:pPr algn="ctr">
              <a:defRPr/>
            </a:pPr>
            <a:endParaRPr lang="tr-TR" sz="1100" dirty="0" smtClean="0">
              <a:latin typeface="Trebuchet MS" pitchFamily="34" charset="0"/>
            </a:endParaRPr>
          </a:p>
          <a:p>
            <a:pPr algn="ctr">
              <a:defRPr/>
            </a:pPr>
            <a:r>
              <a:rPr lang="tr-TR" b="1" dirty="0" smtClean="0">
                <a:solidFill>
                  <a:srgbClr val="7030A0"/>
                </a:solidFill>
                <a:latin typeface="Trebuchet MS" pitchFamily="34" charset="0"/>
              </a:rPr>
              <a:t>OYP=</a:t>
            </a:r>
            <a:r>
              <a:rPr lang="tr-TR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  <a:r>
              <a:rPr lang="tr-TR" dirty="0" smtClean="0">
                <a:latin typeface="Trebuchet MS" pitchFamily="34" charset="0"/>
              </a:rPr>
              <a:t>968/2 = </a:t>
            </a:r>
            <a:r>
              <a:rPr lang="tr-TR" b="1" dirty="0" smtClean="0">
                <a:solidFill>
                  <a:srgbClr val="FF0000"/>
                </a:solidFill>
                <a:latin typeface="Trebuchet MS" pitchFamily="34" charset="0"/>
              </a:rPr>
              <a:t>484,000</a:t>
            </a:r>
            <a:r>
              <a:rPr lang="tr-TR" dirty="0" smtClean="0">
                <a:latin typeface="Trebuchet MS" pitchFamily="34" charset="0"/>
              </a:rPr>
              <a:t> olur.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6AE4B"/>
            </a:gs>
            <a:gs pos="100000">
              <a:srgbClr val="8FBA3F"/>
            </a:gs>
            <a:gs pos="99000">
              <a:srgbClr val="0000FF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1 Dikdörtgen"/>
          <p:cNvSpPr>
            <a:spLocks noChangeArrowheads="1"/>
          </p:cNvSpPr>
          <p:nvPr/>
        </p:nvSpPr>
        <p:spPr bwMode="auto">
          <a:xfrm>
            <a:off x="468313" y="620713"/>
            <a:ext cx="82867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endParaRPr lang="tr-TR" altLang="tr-TR" sz="4000" b="1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5400" b="1">
                <a:solidFill>
                  <a:srgbClr val="0000FF"/>
                </a:solidFill>
                <a:latin typeface="Comic Sans MS" pitchFamily="66" charset="0"/>
              </a:rPr>
              <a:t>ORTAÖĞRETİME YERLEŞTİRME NASIL OLACAK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719263"/>
            <a:ext cx="8640960" cy="4406900"/>
          </a:xfrm>
        </p:spPr>
        <p:txBody>
          <a:bodyPr>
            <a:noAutofit/>
          </a:bodyPr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tr-TR" sz="2400" dirty="0">
                <a:solidFill>
                  <a:schemeClr val="tx1"/>
                </a:solidFill>
              </a:rPr>
              <a:t>Tercihler okul </a:t>
            </a:r>
            <a:r>
              <a:rPr lang="tr-TR" sz="2400" dirty="0" smtClean="0">
                <a:solidFill>
                  <a:schemeClr val="tx1"/>
                </a:solidFill>
              </a:rPr>
              <a:t>kodlarına göre yapılacak.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endParaRPr lang="tr-TR" sz="1600" dirty="0">
              <a:solidFill>
                <a:schemeClr val="tx1"/>
              </a:solidFill>
            </a:endParaRPr>
          </a:p>
          <a:p>
            <a:pPr marL="44450" indent="0" algn="just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Tercih </a:t>
            </a:r>
            <a:r>
              <a:rPr lang="tr-TR" sz="2400" dirty="0">
                <a:solidFill>
                  <a:schemeClr val="tx1"/>
                </a:solidFill>
              </a:rPr>
              <a:t>işlemi </a:t>
            </a:r>
            <a:r>
              <a:rPr lang="tr-TR" sz="2400" dirty="0" smtClean="0">
                <a:solidFill>
                  <a:schemeClr val="tx1"/>
                </a:solidFill>
              </a:rPr>
              <a:t>bireysel </a:t>
            </a:r>
            <a:r>
              <a:rPr lang="tr-TR" sz="2400" dirty="0">
                <a:solidFill>
                  <a:schemeClr val="tx1"/>
                </a:solidFill>
              </a:rPr>
              <a:t>olarak </a:t>
            </a:r>
            <a:r>
              <a:rPr lang="tr-TR" sz="2400" dirty="0">
                <a:solidFill>
                  <a:srgbClr val="0000FF"/>
                </a:solidFill>
              </a:rPr>
              <a:t>https://eokul.meb.gov.tr </a:t>
            </a:r>
            <a:r>
              <a:rPr lang="tr-TR" sz="2400" dirty="0" smtClean="0">
                <a:solidFill>
                  <a:schemeClr val="tx1"/>
                </a:solidFill>
              </a:rPr>
              <a:t>adresinden yapılabilecektir. Yapılan </a:t>
            </a:r>
            <a:r>
              <a:rPr lang="tr-TR" sz="2400" dirty="0">
                <a:solidFill>
                  <a:schemeClr val="tx1"/>
                </a:solidFill>
              </a:rPr>
              <a:t>tercihler mutlaka ortaokul müdürlüklerine onaylatılacaktır. 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endParaRPr lang="tr-TR" sz="1600" dirty="0" smtClean="0">
              <a:solidFill>
                <a:schemeClr val="tx1"/>
              </a:solidFill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25 </a:t>
            </a:r>
            <a:r>
              <a:rPr lang="tr-TR" sz="2400" b="1" dirty="0">
                <a:solidFill>
                  <a:srgbClr val="FF0000"/>
                </a:solidFill>
              </a:rPr>
              <a:t>adet tercih alınacaktır.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endParaRPr lang="tr-TR" sz="1400" dirty="0"/>
          </a:p>
          <a:p>
            <a:pPr algn="just"/>
            <a:r>
              <a:rPr lang="tr-TR" sz="2400" dirty="0">
                <a:solidFill>
                  <a:schemeClr val="tx1"/>
                </a:solidFill>
              </a:rPr>
              <a:t>Güzel sanatlar lisesi ve spor liselerine yerleştirme işlemleri bu okulların giriş mevzuatı esas alınarak </a:t>
            </a:r>
            <a:r>
              <a:rPr lang="tr-TR" sz="2400" dirty="0" smtClean="0">
                <a:solidFill>
                  <a:schemeClr val="tx1"/>
                </a:solidFill>
              </a:rPr>
              <a:t>Temmuz ayında </a:t>
            </a:r>
            <a:r>
              <a:rPr lang="tr-TR" sz="2400" b="1" dirty="0" smtClean="0">
                <a:solidFill>
                  <a:srgbClr val="7030A0"/>
                </a:solidFill>
              </a:rPr>
              <a:t>belirlenecek bir tarihte </a:t>
            </a:r>
            <a:r>
              <a:rPr lang="tr-TR" sz="2400" dirty="0" smtClean="0">
                <a:solidFill>
                  <a:schemeClr val="tx1"/>
                </a:solidFill>
              </a:rPr>
              <a:t>(2015 yılında </a:t>
            </a:r>
            <a:r>
              <a:rPr lang="tr-TR" sz="2400" b="1" dirty="0" smtClean="0">
                <a:solidFill>
                  <a:srgbClr val="0000FF"/>
                </a:solidFill>
              </a:rPr>
              <a:t>10 Temmuzda yapıldı) </a:t>
            </a:r>
            <a:r>
              <a:rPr lang="tr-TR" sz="2400" dirty="0" smtClean="0">
                <a:solidFill>
                  <a:schemeClr val="tx1"/>
                </a:solidFill>
              </a:rPr>
              <a:t>tamamlanacaktır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endParaRPr lang="tr-TR" dirty="0"/>
          </a:p>
          <a:p>
            <a:pPr marL="44450" indent="0">
              <a:buFont typeface="Wingdings 2" pitchFamily="18" charset="2"/>
              <a:buNone/>
              <a:defRPr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C000"/>
                </a:solidFill>
                <a:latin typeface="Comic Sans MS" pitchFamily="66" charset="0"/>
              </a:rPr>
              <a:t>TEOG TERCİHLERİ NASIL YAPILACAK?</a:t>
            </a:r>
            <a:endParaRPr lang="tr-TR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Dikdörtgen"/>
          <p:cNvSpPr>
            <a:spLocks noChangeArrowheads="1"/>
          </p:cNvSpPr>
          <p:nvPr/>
        </p:nvSpPr>
        <p:spPr bwMode="auto">
          <a:xfrm>
            <a:off x="395288" y="1125538"/>
            <a:ext cx="8286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4000" b="1" dirty="0" smtClean="0">
                <a:latin typeface="Comic Sans MS" pitchFamily="66" charset="0"/>
              </a:rPr>
              <a:t>2015-2016 </a:t>
            </a:r>
            <a:r>
              <a:rPr lang="tr-TR" altLang="tr-TR" sz="4000" b="1" dirty="0">
                <a:latin typeface="Comic Sans MS" pitchFamily="66" charset="0"/>
              </a:rPr>
              <a:t>Öğretim Yılında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4000" b="1" dirty="0">
                <a:solidFill>
                  <a:srgbClr val="0000FF"/>
                </a:solidFill>
                <a:latin typeface="Comic Sans MS" pitchFamily="66" charset="0"/>
              </a:rPr>
              <a:t>8. sınıfta </a:t>
            </a:r>
            <a:r>
              <a:rPr lang="tr-TR" altLang="tr-TR" sz="4000" b="1" dirty="0">
                <a:latin typeface="Comic Sans MS" pitchFamily="66" charset="0"/>
              </a:rPr>
              <a:t>okuyan öğrenciler, Ortaöğretime (Liseye) yeni sınav sistemi olan </a:t>
            </a:r>
            <a:r>
              <a:rPr lang="tr-TR" altLang="tr-TR" sz="4000" b="1" dirty="0">
                <a:solidFill>
                  <a:srgbClr val="FF0000"/>
                </a:solidFill>
                <a:latin typeface="Comic Sans MS" pitchFamily="66" charset="0"/>
              </a:rPr>
              <a:t>TEOG</a:t>
            </a:r>
            <a:r>
              <a:rPr lang="tr-TR" altLang="tr-TR" sz="4000" b="1" dirty="0">
                <a:latin typeface="Comic Sans MS" pitchFamily="66" charset="0"/>
              </a:rPr>
              <a:t> ile yerleştirileceklerdir.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 Temmuzun ikinci haftası tercih işlemleri yapılacaktır (</a:t>
            </a:r>
            <a:r>
              <a:rPr lang="tr-TR" sz="2800" b="1" dirty="0" smtClean="0">
                <a:solidFill>
                  <a:srgbClr val="0000FF"/>
                </a:solidFill>
              </a:rPr>
              <a:t>2015 yılında 06-16 Temmuz </a:t>
            </a:r>
            <a:r>
              <a:rPr lang="tr-TR" sz="2800" dirty="0" smtClean="0">
                <a:solidFill>
                  <a:schemeClr val="tx1"/>
                </a:solidFill>
              </a:rPr>
              <a:t>tarihleri arasında yapılmıştı)</a:t>
            </a:r>
            <a:endParaRPr lang="tr-TR" sz="2800" dirty="0">
              <a:solidFill>
                <a:schemeClr val="tx1"/>
              </a:solidFill>
            </a:endParaRPr>
          </a:p>
          <a:p>
            <a:endParaRPr lang="tr-TR" sz="2800" dirty="0"/>
          </a:p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 Tercih </a:t>
            </a:r>
            <a:r>
              <a:rPr lang="tr-TR" sz="2800" dirty="0">
                <a:solidFill>
                  <a:schemeClr val="tx1"/>
                </a:solidFill>
              </a:rPr>
              <a:t>yapmayan öğrenciler ile hiçbir tercihine yerleşemeyen öğrenciler, sistem tarafından açık öğretim kurumlarına yerleştirilecektir. </a:t>
            </a:r>
          </a:p>
          <a:p>
            <a:pPr algn="just"/>
            <a:endParaRPr lang="tr-TR" sz="2800" dirty="0">
              <a:solidFill>
                <a:schemeClr val="tx1"/>
              </a:solidFill>
            </a:endParaRPr>
          </a:p>
          <a:p>
            <a:pPr marL="44450" indent="0" algn="just">
              <a:buNone/>
            </a:pPr>
            <a:r>
              <a:rPr lang="tr-TR" sz="2800" dirty="0" smtClean="0">
                <a:solidFill>
                  <a:srgbClr val="0000FF"/>
                </a:solidFill>
              </a:rPr>
              <a:t>UYARI: </a:t>
            </a:r>
            <a:r>
              <a:rPr lang="tr-TR" sz="2800" dirty="0" smtClean="0">
                <a:solidFill>
                  <a:schemeClr val="tx1"/>
                </a:solidFill>
              </a:rPr>
              <a:t>Özel </a:t>
            </a:r>
            <a:r>
              <a:rPr lang="tr-TR" sz="2800" dirty="0">
                <a:solidFill>
                  <a:schemeClr val="tx1"/>
                </a:solidFill>
              </a:rPr>
              <a:t>okullara kayıt yaptıran öğrenciler tercihte bulunamayacaktır. </a:t>
            </a:r>
          </a:p>
          <a:p>
            <a:pPr marL="4445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  <a:latin typeface="Comic Sans MS" pitchFamily="66" charset="0"/>
              </a:rPr>
              <a:t>TEOG TERCİHLERİ NASIL YAPILACAK?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3940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135937" cy="3241675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algn="just"/>
            <a:r>
              <a:rPr lang="tr-TR" sz="4000" b="1" dirty="0" smtClean="0">
                <a:solidFill>
                  <a:schemeClr val="tx1"/>
                </a:solidFill>
              </a:rPr>
              <a:t>Yerleştirme </a:t>
            </a:r>
            <a:r>
              <a:rPr lang="tr-TR" sz="4000" b="1" dirty="0">
                <a:solidFill>
                  <a:schemeClr val="tx1"/>
                </a:solidFill>
              </a:rPr>
              <a:t>işlemleri bir defaya mahsus yapılacak olup yedek </a:t>
            </a:r>
            <a:r>
              <a:rPr lang="tr-TR" sz="4000" b="1" dirty="0" smtClean="0">
                <a:solidFill>
                  <a:schemeClr val="tx1"/>
                </a:solidFill>
              </a:rPr>
              <a:t>(ek) yerleştirme </a:t>
            </a:r>
            <a:r>
              <a:rPr lang="tr-TR" sz="4000" b="1" dirty="0">
                <a:solidFill>
                  <a:schemeClr val="tx1"/>
                </a:solidFill>
              </a:rPr>
              <a:t>yapılmayacaktır. </a:t>
            </a:r>
          </a:p>
        </p:txBody>
      </p:sp>
      <p:sp>
        <p:nvSpPr>
          <p:cNvPr id="184323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smtClean="0">
                <a:solidFill>
                  <a:srgbClr val="0000FF"/>
                </a:solidFill>
                <a:latin typeface="Comic Sans MS" pitchFamily="66" charset="0"/>
              </a:rPr>
              <a:t>EK YERLEŞTİRME VAR MI?</a:t>
            </a:r>
            <a:endParaRPr lang="tr-TR" altLang="tr-TR" sz="4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000" b="1" dirty="0" smtClean="0">
                <a:solidFill>
                  <a:srgbClr val="0000FF"/>
                </a:solidFill>
                <a:latin typeface="Comic Sans MS" pitchFamily="66" charset="0"/>
              </a:rPr>
              <a:t>ÖZEL EĞİTİM ÖĞRENCİLERİNİN YERLEŞTİRMELERİ NASIL YAPILACAK?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64096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Genel </a:t>
            </a:r>
            <a:r>
              <a:rPr lang="tr-TR" b="1" dirty="0">
                <a:solidFill>
                  <a:srgbClr val="7030A0"/>
                </a:solidFill>
              </a:rPr>
              <a:t>ilköğretim programını tamamlayan ve tercih yapan </a:t>
            </a:r>
            <a:r>
              <a:rPr lang="tr-TR" dirty="0"/>
              <a:t>özel eğitim ihtiyacı olan öğrencilerden; özel eğitim değerlendirme kurulu raporu doğrultusunda kaynaştırma yoluyla eğitim alacak öğrencilerin geçiş ve nakillerine ilişkin iş ve işlemler engel durumu ve özellikleri ile ikamet adresleri dikkate alınarak </a:t>
            </a:r>
            <a:r>
              <a:rPr lang="tr-TR" dirty="0" err="1"/>
              <a:t>anadolu</a:t>
            </a:r>
            <a:r>
              <a:rPr lang="tr-TR" dirty="0"/>
              <a:t> liseleri, </a:t>
            </a:r>
            <a:r>
              <a:rPr lang="tr-TR" dirty="0" err="1"/>
              <a:t>anadolu</a:t>
            </a:r>
            <a:r>
              <a:rPr lang="tr-TR" dirty="0"/>
              <a:t> imam hatip liseleri, mesleki ve teknik </a:t>
            </a:r>
            <a:r>
              <a:rPr lang="tr-TR" dirty="0" err="1"/>
              <a:t>anadolu</a:t>
            </a:r>
            <a:r>
              <a:rPr lang="tr-TR" dirty="0"/>
              <a:t> liseleri, çok programlı </a:t>
            </a:r>
            <a:r>
              <a:rPr lang="tr-TR" dirty="0" err="1"/>
              <a:t>anadolu</a:t>
            </a:r>
            <a:r>
              <a:rPr lang="tr-TR" dirty="0"/>
              <a:t> liseleri ile mesleki ve teknik eğitim merkezlerine her bir şubede </a:t>
            </a:r>
            <a:r>
              <a:rPr lang="tr-TR" b="1" u="sng" dirty="0"/>
              <a:t>iki öğrenciyi geçmeyecek şekilde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dirty="0"/>
              <a:t>il/ilçe öğrenci yerleştirme ve nakil komisyonu kararı ile sağlanacaktır. </a:t>
            </a:r>
          </a:p>
        </p:txBody>
      </p:sp>
    </p:spTree>
    <p:extLst>
      <p:ext uri="{BB962C8B-B14F-4D97-AF65-F5344CB8AC3E}">
        <p14:creationId xmlns:p14="http://schemas.microsoft.com/office/powerpoint/2010/main" val="105391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50825" y="404813"/>
            <a:ext cx="8642350" cy="6119812"/>
          </a:xfrm>
        </p:spPr>
        <p:txBody>
          <a:bodyPr>
            <a:normAutofit fontScale="85000" lnSpcReduction="2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3500" b="1" dirty="0" smtClean="0">
                <a:solidFill>
                  <a:srgbClr val="0000FF"/>
                </a:solidFill>
                <a:latin typeface="Comic Sans MS" pitchFamily="66" charset="0"/>
              </a:rPr>
              <a:t>ÖZEL EĞİTİM ÖĞRENCİLERİNİN YERLEŞTİRMELERİ NASIL YAPILACAK?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300" dirty="0">
              <a:latin typeface="Comic Sans MS" pitchFamily="66" charset="0"/>
            </a:endParaRPr>
          </a:p>
          <a:p>
            <a:pPr algn="just"/>
            <a:r>
              <a:rPr lang="tr-TR" sz="3200" dirty="0"/>
              <a:t>Genel ilköğretim programını tamamlayan ve </a:t>
            </a:r>
            <a:r>
              <a:rPr lang="tr-TR" sz="3200" b="1" dirty="0">
                <a:solidFill>
                  <a:srgbClr val="7030A0"/>
                </a:solidFill>
              </a:rPr>
              <a:t>tercih yapmayan </a:t>
            </a:r>
            <a:r>
              <a:rPr lang="tr-TR" sz="3200" dirty="0"/>
              <a:t>özel eğitim ihtiyacı olan öğrencilerin bilgileri, öğrenci il/ilçe yerleştirme ve nakil komisyonunun ekranına düşecektir. Bu öğrencilerden özel eğitim değerlendirme kurulu raporu doğrultusunda kaynaştırma </a:t>
            </a:r>
            <a:r>
              <a:rPr lang="tr-TR" sz="3200" dirty="0" smtClean="0"/>
              <a:t>yoluyla eğitim </a:t>
            </a:r>
            <a:r>
              <a:rPr lang="tr-TR" sz="3200" dirty="0"/>
              <a:t>alacak öğrencilerin yerleştirme, geçiş ve nakillerine ilişkin iş ve işlemler engel durumu ve özellikleri ile ikamet adresleri dikkate alınarak </a:t>
            </a:r>
            <a:r>
              <a:rPr lang="tr-TR" sz="3200" dirty="0" err="1"/>
              <a:t>anadolu</a:t>
            </a:r>
            <a:r>
              <a:rPr lang="tr-TR" sz="3200" dirty="0"/>
              <a:t> liseleri, </a:t>
            </a:r>
            <a:r>
              <a:rPr lang="tr-TR" sz="3200" dirty="0" err="1"/>
              <a:t>anadolu</a:t>
            </a:r>
            <a:r>
              <a:rPr lang="tr-TR" sz="3200" dirty="0"/>
              <a:t> imam hatip liseleri, mesleki ve teknik </a:t>
            </a:r>
            <a:r>
              <a:rPr lang="tr-TR" sz="3200" dirty="0" err="1"/>
              <a:t>anadolu</a:t>
            </a:r>
            <a:r>
              <a:rPr lang="tr-TR" sz="3200" dirty="0"/>
              <a:t> liseleri, çok programlı </a:t>
            </a:r>
            <a:r>
              <a:rPr lang="tr-TR" sz="3200" dirty="0" err="1"/>
              <a:t>anadolu</a:t>
            </a:r>
            <a:r>
              <a:rPr lang="tr-TR" sz="3200" dirty="0"/>
              <a:t> liseleri ile mesleki ve teknik eğitim merkezlerine her bir şubede </a:t>
            </a:r>
            <a:r>
              <a:rPr lang="tr-TR" sz="3200" b="1" u="sng" dirty="0"/>
              <a:t>iki öğrenciyi geçmeyecek şekilde </a:t>
            </a:r>
            <a:r>
              <a:rPr lang="tr-TR" sz="3200" dirty="0"/>
              <a:t>il/ilçe öğrenci yerleştirme ve nakil komisyonu kararı ile sağlanacaktır. </a:t>
            </a:r>
            <a:endParaRPr lang="tr-TR" sz="3400" b="1" u="sng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00FF"/>
                </a:solidFill>
              </a:rPr>
              <a:t>TERCİH SONUÇLARI NE ZAMAN AÇIKLANIR?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495800"/>
          </a:xfrm>
        </p:spPr>
        <p:txBody>
          <a:bodyPr/>
          <a:lstStyle/>
          <a:p>
            <a:pPr algn="just"/>
            <a:r>
              <a:rPr lang="tr-TR" sz="3200" dirty="0" smtClean="0"/>
              <a:t>Tercihler sonucunda </a:t>
            </a:r>
            <a:r>
              <a:rPr lang="tr-TR" sz="3200" dirty="0"/>
              <a:t>öğrenci alan okulların yerleştirme sonuçları, </a:t>
            </a:r>
            <a:r>
              <a:rPr lang="tr-TR" sz="3200" dirty="0" smtClean="0"/>
              <a:t>Ağustosun 2 veya 3. haftasında (</a:t>
            </a:r>
            <a:r>
              <a:rPr lang="tr-TR" sz="3200" i="1" dirty="0" smtClean="0">
                <a:solidFill>
                  <a:srgbClr val="7030A0"/>
                </a:solidFill>
              </a:rPr>
              <a:t>2015 yılında14 Ağustosta açıklandı</a:t>
            </a:r>
            <a:r>
              <a:rPr lang="tr-TR" sz="3200" b="1" dirty="0" smtClean="0"/>
              <a:t>) </a:t>
            </a:r>
          </a:p>
          <a:p>
            <a:pPr algn="just"/>
            <a:endParaRPr lang="tr-TR" sz="1800" dirty="0" smtClean="0"/>
          </a:p>
          <a:p>
            <a:pPr marL="0" indent="0" algn="just">
              <a:buNone/>
            </a:pPr>
            <a:r>
              <a:rPr lang="tr-TR" sz="3200" dirty="0"/>
              <a:t>	</a:t>
            </a:r>
            <a:r>
              <a:rPr lang="tr-TR" sz="3200" b="1" dirty="0" smtClean="0">
                <a:solidFill>
                  <a:srgbClr val="0000FF"/>
                </a:solidFill>
              </a:rPr>
              <a:t>https</a:t>
            </a:r>
            <a:r>
              <a:rPr lang="tr-TR" sz="3200" b="1" dirty="0">
                <a:solidFill>
                  <a:srgbClr val="0000FF"/>
                </a:solidFill>
              </a:rPr>
              <a:t>://e-okul.meb.gov.tr </a:t>
            </a:r>
            <a:r>
              <a:rPr lang="tr-TR" sz="3200" dirty="0" smtClean="0"/>
              <a:t>adresinden </a:t>
            </a:r>
            <a:r>
              <a:rPr lang="tr-TR" sz="3200" dirty="0"/>
              <a:t>ilan edilecektir. </a:t>
            </a:r>
            <a:endParaRPr lang="tr-TR" sz="3200" dirty="0" smtClean="0"/>
          </a:p>
          <a:p>
            <a:pPr algn="just"/>
            <a:endParaRPr lang="tr-TR" sz="2800" dirty="0"/>
          </a:p>
          <a:p>
            <a:pPr algn="just"/>
            <a:r>
              <a:rPr lang="tr-TR" sz="3200" dirty="0"/>
              <a:t>Öğrencilere </a:t>
            </a:r>
            <a:r>
              <a:rPr lang="tr-TR" sz="3200" dirty="0" smtClean="0"/>
              <a:t>sonuç </a:t>
            </a:r>
            <a:r>
              <a:rPr lang="tr-TR" sz="3200" dirty="0"/>
              <a:t>belgesi </a:t>
            </a:r>
            <a:r>
              <a:rPr lang="tr-TR" sz="3200" dirty="0" smtClean="0"/>
              <a:t>gönderilmeyecektir.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27408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850" y="366713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tr-TR" dirty="0"/>
              <a:t/>
            </a:r>
            <a:br>
              <a:rPr lang="tr-TR" dirty="0"/>
            </a:br>
            <a:r>
              <a:rPr lang="tr-TR" sz="3000" b="1" dirty="0">
                <a:solidFill>
                  <a:srgbClr val="0000FF"/>
                </a:solidFill>
              </a:rPr>
              <a:t>Meslekî ve Teknik Anadolu Liselerine alan tercihi nasıl yapılacak? </a:t>
            </a:r>
            <a:endParaRPr lang="tr-TR" sz="3000" dirty="0">
              <a:solidFill>
                <a:srgbClr val="0000FF"/>
              </a:solidFill>
            </a:endParaRPr>
          </a:p>
        </p:txBody>
      </p:sp>
      <p:sp>
        <p:nvSpPr>
          <p:cNvPr id="187395" name="İçerik Yer Tutucusu 2"/>
          <p:cNvSpPr>
            <a:spLocks noGrp="1"/>
          </p:cNvSpPr>
          <p:nvPr>
            <p:ph sz="quarter" idx="1"/>
          </p:nvPr>
        </p:nvSpPr>
        <p:spPr>
          <a:xfrm>
            <a:off x="301625" y="1665288"/>
            <a:ext cx="8504238" cy="4572000"/>
          </a:xfrm>
        </p:spPr>
        <p:txBody>
          <a:bodyPr/>
          <a:lstStyle/>
          <a:p>
            <a:pPr algn="just"/>
            <a:r>
              <a:rPr lang="tr-TR" altLang="tr-TR" sz="2400" smtClean="0"/>
              <a:t>YEP’e göre öğrenci alan tüm Resmi ve Özel Meslekî ve Teknik Anadolu Liselerinde kayıtlar Anadolu Meslek Lisesi Programına alan tercihi olmaksızın yapılacaktır. </a:t>
            </a:r>
          </a:p>
          <a:p>
            <a:pPr algn="just"/>
            <a:endParaRPr lang="tr-TR" altLang="tr-TR" sz="1400" smtClean="0"/>
          </a:p>
          <a:p>
            <a:pPr algn="just"/>
            <a:r>
              <a:rPr lang="tr-TR" altLang="tr-TR" sz="2400" smtClean="0"/>
              <a:t>10’uncu sınıfta alana geçiş işlemleri öğrencinin YEP, 9’uncu Sınıf Yılsonu Başarı Puanı ile alana geçiş koşulları (Özel yetenek, mülakat/mülakat ve beden yeterliliği) dikkate alınarak yapılacaktır. </a:t>
            </a:r>
          </a:p>
          <a:p>
            <a:pPr algn="just"/>
            <a:endParaRPr lang="tr-TR" altLang="tr-TR" sz="1400" smtClean="0"/>
          </a:p>
          <a:p>
            <a:pPr algn="just"/>
            <a:r>
              <a:rPr lang="tr-TR" altLang="tr-TR" sz="2400" smtClean="0"/>
              <a:t>Genel başvuru şartlarının yanında öğrencinin sağlık durumunun girmek istediği okulun ve mesleğin öğrenimine elverişli olması şartı aranacaktır.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C000"/>
                </a:solidFill>
                <a:latin typeface="Comic Sans MS" pitchFamily="66" charset="0"/>
              </a:rPr>
              <a:t>ORTAÖĞRETİME YERLEŞTİRME takvimi NASIL OLACAK ?</a:t>
            </a:r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1" y="1775124"/>
            <a:ext cx="8125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95288" y="188913"/>
            <a:ext cx="8280400" cy="6119812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b="1" dirty="0" smtClean="0">
                <a:solidFill>
                  <a:srgbClr val="0000FF"/>
                </a:solidFill>
                <a:latin typeface="Comic Sans MS" pitchFamily="66" charset="0"/>
              </a:rPr>
              <a:t>PUANLARIN EŞİT OLMASI DURUMUNDA NE YAPILACAK ?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OYP’lerin eşit olması halinde TEOG Sınavı puanı,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latin typeface="Comic Sans MS" pitchFamily="66" charset="0"/>
              </a:rPr>
              <a:t>Eşitliğin devam etmesi halinde 8. sınıf YBP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latin typeface="Comic Sans MS" pitchFamily="66" charset="0"/>
              </a:rPr>
              <a:t>Eşitliğin devam etmesi halinde 7. sınıf YBP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latin typeface="Comic Sans MS" pitchFamily="66" charset="0"/>
              </a:rPr>
              <a:t>Eşitliğin devam etmesi halinde 6. sınıf YBP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yüksek olana </a:t>
            </a:r>
            <a:r>
              <a:rPr lang="tr-TR" sz="2800" dirty="0" smtClean="0">
                <a:latin typeface="Comic Sans MS" pitchFamily="66" charset="0"/>
              </a:rPr>
              <a:t>öncelik verilecektir.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Comic Sans MS" pitchFamily="66" charset="0"/>
              </a:rPr>
              <a:t>Bunların eşit olması halinde tercih önceliği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Comic Sans MS" pitchFamily="66" charset="0"/>
              </a:rPr>
              <a:t>Eşitliğin devam etmesi halinde özürsüz devamsız gün sayısının azlığı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800" dirty="0" smtClean="0">
                <a:latin typeface="Comic Sans MS" pitchFamily="66" charset="0"/>
              </a:rPr>
              <a:t>Eşitliğin yine devam etmesi halinde yaşça küçük olana öncelik verilecektir.</a:t>
            </a:r>
            <a:endParaRPr lang="tr-TR" sz="28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569325" cy="6119812"/>
          </a:xfrm>
        </p:spPr>
        <p:txBody>
          <a:bodyPr>
            <a:normAutofit lnSpcReduction="10000"/>
          </a:bodyPr>
          <a:lstStyle/>
          <a:p>
            <a:pPr marL="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000" b="1" dirty="0" smtClean="0">
                <a:solidFill>
                  <a:srgbClr val="FFC000"/>
                </a:solidFill>
                <a:latin typeface="Comic Sans MS" pitchFamily="66" charset="0"/>
              </a:rPr>
              <a:t>EK PUAN NEDİR?</a:t>
            </a:r>
          </a:p>
          <a:p>
            <a:pPr marL="274320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 marL="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800" dirty="0" smtClean="0">
              <a:latin typeface="Comic Sans MS" pitchFamily="66" charset="0"/>
            </a:endParaRPr>
          </a:p>
          <a:p>
            <a:pPr marL="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Türkiye Bilimsel ve Teknolojik Araştırma Kurumu (TÜBİTAK) tarafından gerçekleştirilen Uluslararası Bilim Olimpiyat Sınavları ve Matematik Olimpiyat Sınavları, ulusal elemelerden geçtikten sonra ülkemizi temsil etme hakkı kazanan öğrencilere,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Comic Sans MS" pitchFamily="66" charset="0"/>
              </a:rPr>
              <a:t>katıldıkları yılın Yıl Sonu Başarı Puanına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belirlenen oranda ek puan verilecektir.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7432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7432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UYARI: </a:t>
            </a:r>
            <a:r>
              <a:rPr lang="tr-TR" sz="2400" b="1" dirty="0" smtClean="0">
                <a:solidFill>
                  <a:schemeClr val="tx1"/>
                </a:solidFill>
                <a:latin typeface="Comic Sans MS" pitchFamily="66" charset="0"/>
              </a:rPr>
              <a:t>MEB Mayıs 2015’de yaptığı </a:t>
            </a:r>
            <a:r>
              <a:rPr lang="tr-TR" sz="2400" b="1" dirty="0">
                <a:solidFill>
                  <a:schemeClr val="tx1"/>
                </a:solidFill>
              </a:rPr>
              <a:t>d</a:t>
            </a:r>
            <a:r>
              <a:rPr lang="tr-TR" sz="2400" b="1" dirty="0" smtClean="0">
                <a:solidFill>
                  <a:schemeClr val="tx1"/>
                </a:solidFill>
              </a:rPr>
              <a:t>üzenlemeyle </a:t>
            </a:r>
            <a:r>
              <a:rPr lang="tr-TR" sz="2400" b="1" dirty="0">
                <a:solidFill>
                  <a:schemeClr val="tx1"/>
                </a:solidFill>
              </a:rPr>
              <a:t>ek puan verilen kategoriler arasından </a:t>
            </a:r>
            <a:r>
              <a:rPr lang="tr-TR" sz="2400" b="1" dirty="0">
                <a:solidFill>
                  <a:srgbClr val="0070C0"/>
                </a:solidFill>
              </a:rPr>
              <a:t>proje </a:t>
            </a:r>
            <a:r>
              <a:rPr lang="tr-TR" sz="2400" b="1" dirty="0" smtClean="0">
                <a:solidFill>
                  <a:srgbClr val="0070C0"/>
                </a:solidFill>
              </a:rPr>
              <a:t>yarışmalarını</a:t>
            </a:r>
            <a:r>
              <a:rPr lang="tr-TR" sz="2400" b="1" dirty="0" smtClean="0">
                <a:solidFill>
                  <a:schemeClr val="tx1"/>
                </a:solidFill>
              </a:rPr>
              <a:t> çıkardı.</a:t>
            </a:r>
            <a:endParaRPr lang="tr-TR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23850" y="404813"/>
            <a:ext cx="8569325" cy="61198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tr-TR" sz="3200" b="1" dirty="0" smtClean="0">
                <a:solidFill>
                  <a:srgbClr val="0000FF"/>
                </a:solidFill>
                <a:latin typeface="Comic Sans MS" pitchFamily="66" charset="0"/>
              </a:rPr>
              <a:t>EK PUANIN KATKISI NASIL OLACAK 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tr-TR" sz="1000" dirty="0" smtClean="0">
              <a:latin typeface="Comic Sans MS" pitchFamily="66" charset="0"/>
            </a:endParaRP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tabLst>
                <a:tab pos="95250" algn="l"/>
                <a:tab pos="273050" algn="l"/>
              </a:tabLst>
              <a:defRPr/>
            </a:pPr>
            <a:r>
              <a:rPr lang="tr-TR" sz="2800" dirty="0" smtClean="0">
                <a:latin typeface="Comic Sans MS" pitchFamily="66" charset="0"/>
              </a:rPr>
              <a:t>Öğrencilerin yarışmalara ve olimpiyat sınavlarına katıldıkları yıla ait Yıl Sonu Başarı Puanına;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tabLst>
                <a:tab pos="95250" algn="l"/>
                <a:tab pos="273050" algn="l"/>
              </a:tabLst>
              <a:defRPr/>
            </a:pPr>
            <a:endParaRPr lang="tr-TR" sz="14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Altın madalya </a:t>
            </a:r>
            <a:r>
              <a:rPr lang="tr-TR" sz="2800" dirty="0" smtClean="0">
                <a:latin typeface="Comic Sans MS" pitchFamily="66" charset="0"/>
              </a:rPr>
              <a:t>alan veya birinci olanlar için yıl sonu başarı puanının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%10’u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solidFill>
                  <a:srgbClr val="00B050"/>
                </a:solidFill>
                <a:latin typeface="Comic Sans MS" pitchFamily="66" charset="0"/>
              </a:rPr>
              <a:t>Gümüş madalya </a:t>
            </a:r>
            <a:r>
              <a:rPr lang="tr-TR" sz="2800" dirty="0" smtClean="0">
                <a:latin typeface="Comic Sans MS" pitchFamily="66" charset="0"/>
              </a:rPr>
              <a:t>alan veya ikinci olanlar için yıl sonu başarı puanının </a:t>
            </a:r>
            <a:r>
              <a:rPr lang="tr-TR" sz="2800" dirty="0" smtClean="0">
                <a:solidFill>
                  <a:srgbClr val="00B050"/>
                </a:solidFill>
                <a:latin typeface="Comic Sans MS" pitchFamily="66" charset="0"/>
              </a:rPr>
              <a:t>%9’u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Bronz madalya </a:t>
            </a:r>
            <a:r>
              <a:rPr lang="tr-TR" sz="2800" dirty="0" smtClean="0">
                <a:latin typeface="Comic Sans MS" pitchFamily="66" charset="0"/>
              </a:rPr>
              <a:t>alan veya üçüncü olanlar için yıl sonu başarı puanının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%8’i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tr-TR" sz="2800" dirty="0" smtClean="0">
                <a:solidFill>
                  <a:srgbClr val="0070C0"/>
                </a:solidFill>
                <a:latin typeface="Comic Sans MS" pitchFamily="66" charset="0"/>
              </a:rPr>
              <a:t>Bu etkinliklere katılanlar </a:t>
            </a:r>
            <a:r>
              <a:rPr lang="tr-TR" sz="2800" dirty="0" smtClean="0">
                <a:latin typeface="Comic Sans MS" pitchFamily="66" charset="0"/>
              </a:rPr>
              <a:t>için de yıl sonu başarı puanının </a:t>
            </a:r>
            <a:r>
              <a:rPr lang="tr-TR" sz="2800" dirty="0" smtClean="0">
                <a:solidFill>
                  <a:srgbClr val="0070C0"/>
                </a:solidFill>
                <a:latin typeface="Comic Sans MS" pitchFamily="66" charset="0"/>
              </a:rPr>
              <a:t>%7’si </a:t>
            </a:r>
            <a:r>
              <a:rPr lang="tr-TR" sz="2800" dirty="0" smtClean="0">
                <a:latin typeface="Comic Sans MS" pitchFamily="66" charset="0"/>
              </a:rPr>
              <a:t>oranında </a:t>
            </a:r>
            <a:r>
              <a:rPr lang="tr-TR" sz="2800" dirty="0" smtClean="0">
                <a:solidFill>
                  <a:srgbClr val="0000FF"/>
                </a:solidFill>
                <a:latin typeface="Comic Sans MS" pitchFamily="66" charset="0"/>
              </a:rPr>
              <a:t>EK PUAN </a:t>
            </a:r>
            <a:r>
              <a:rPr lang="tr-TR" sz="2800" dirty="0" smtClean="0">
                <a:latin typeface="Comic Sans MS" pitchFamily="66" charset="0"/>
              </a:rPr>
              <a:t>verilecektir.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388" y="1268413"/>
            <a:ext cx="8713787" cy="14398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 smtClean="0"/>
              <a:t>2015 - 2016 eğitim - öğretim yılından başlayarak 6 temel ders için 8. sınıfta öğretmen tarafından dönemsel olarak yapılan sınavlardan bir tanesi ortak olarak gerçekleştirilecek.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20080"/>
          </a:xfrm>
          <a:solidFill>
            <a:schemeClr val="accent3">
              <a:lumMod val="60000"/>
              <a:lumOff val="40000"/>
            </a:schemeClr>
          </a:solid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SINAVIN UYGULANACAĞI DERSLER</a:t>
            </a:r>
            <a:endParaRPr lang="tr-TR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851275" y="2887663"/>
            <a:ext cx="4968875" cy="335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0070C0"/>
                </a:solidFill>
                <a:latin typeface="Perpetua"/>
                <a:ea typeface="+mn-ea"/>
              </a:rPr>
              <a:t>Ortak Değerlendirme Kapsamındaki Dersler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000" b="1" dirty="0">
              <a:solidFill>
                <a:srgbClr val="0070C0"/>
              </a:solidFill>
              <a:latin typeface="Perpetu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Perpetua"/>
                <a:ea typeface="+mn-ea"/>
              </a:rPr>
              <a:t> Türkçe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Perpetua"/>
                <a:ea typeface="+mn-ea"/>
              </a:rPr>
              <a:t> Matematik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Perpetua"/>
                <a:ea typeface="+mn-ea"/>
              </a:rPr>
              <a:t> Fen ve Teknoloji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Perpetua"/>
                <a:ea typeface="+mn-ea"/>
              </a:rPr>
              <a:t> Din Kültürü ve Ahlâk Bilgisi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Perpetua"/>
                <a:ea typeface="+mn-ea"/>
              </a:rPr>
              <a:t> T.C. İnkılap Tarihi ve Atatürkçülük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Perpetua"/>
              </a:rPr>
              <a:t> Yabancı Dil</a:t>
            </a:r>
          </a:p>
        </p:txBody>
      </p:sp>
      <p:pic>
        <p:nvPicPr>
          <p:cNvPr id="155653" name="Picture 2" descr="http://ziyagokdogan.files.wordpress.com/2010/09/ders_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273685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04975" y="4833938"/>
            <a:ext cx="5113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r>
              <a:rPr lang="tr-TR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MURAT CİVELEK</a:t>
            </a:r>
          </a:p>
          <a:p>
            <a:pPr algn="ctr" eaLnBrk="1" hangingPunct="1">
              <a:buClr>
                <a:srgbClr val="99FF99"/>
              </a:buClr>
              <a:buSzPct val="80000"/>
              <a:buFont typeface="Wingdings" pitchFamily="2" charset="2"/>
              <a:buNone/>
              <a:defRPr/>
            </a:pPr>
            <a:r>
              <a:rPr lang="tr-TR" sz="2400" dirty="0">
                <a:solidFill>
                  <a:srgbClr val="000000"/>
                </a:solidFill>
                <a:latin typeface="Arial" charset="0"/>
                <a:ea typeface="+mn-ea"/>
              </a:rPr>
              <a:t>(Rehberlik Uzmanı)</a:t>
            </a:r>
            <a:r>
              <a:rPr lang="tr-TR" sz="2400" dirty="0">
                <a:solidFill>
                  <a:srgbClr val="3333CC"/>
                </a:solidFill>
                <a:latin typeface="Arial" charset="0"/>
                <a:ea typeface="+mn-ea"/>
              </a:rPr>
              <a:t> </a:t>
            </a:r>
            <a:r>
              <a:rPr lang="tr-TR" sz="2400" b="1" dirty="0">
                <a:solidFill>
                  <a:srgbClr val="3333CC"/>
                </a:solidFill>
                <a:latin typeface="Arial" charset="0"/>
                <a:ea typeface="+mn-ea"/>
              </a:rPr>
              <a:t>http://www.rehberlik.biz.tr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628775"/>
            <a:ext cx="590550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280400" cy="4895850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 smtClean="0"/>
              <a:t>Ortak yapılan sınavlar, her dönem </a:t>
            </a:r>
            <a:r>
              <a:rPr lang="tr-TR" dirty="0"/>
              <a:t>2</a:t>
            </a:r>
            <a:r>
              <a:rPr lang="tr-TR" dirty="0" smtClean="0"/>
              <a:t> yazılısı olan derslerden birincisi, 3 yazılısı olan derslerden ise ikincisi olmak üzere, akademik takvime göre işlenen müfredatı kapsayacak şekilde yapılacak.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r-TR" sz="10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 smtClean="0"/>
              <a:t>Ortak sınavlar iki okul gününe yayılarak yapılacak, o günlerde okullar tatil edilecek, ders yapılmayacak.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r-TR" sz="10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 smtClean="0"/>
              <a:t>Sorular çoktan seçmeli (</a:t>
            </a:r>
            <a:r>
              <a:rPr lang="tr-TR" b="1" dirty="0" smtClean="0">
                <a:solidFill>
                  <a:srgbClr val="0000FF"/>
                </a:solidFill>
              </a:rPr>
              <a:t>4 seçenekli</a:t>
            </a:r>
            <a:r>
              <a:rPr lang="tr-TR" dirty="0" smtClean="0"/>
              <a:t>) olacak.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r-TR" sz="10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b="1" dirty="0" smtClean="0">
                <a:solidFill>
                  <a:srgbClr val="0000FF"/>
                </a:solidFill>
              </a:rPr>
              <a:t>Yanlış cevaplar doğru cevapları etkilemeyecek.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r-TR" sz="10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 smtClean="0"/>
              <a:t>Sınavlarda </a:t>
            </a:r>
            <a:r>
              <a:rPr lang="tr-TR" b="1" dirty="0" smtClean="0">
                <a:solidFill>
                  <a:srgbClr val="FF0000"/>
                </a:solidFill>
              </a:rPr>
              <a:t>A, B, C ve D diye dört kitapçık türü </a:t>
            </a:r>
            <a:r>
              <a:rPr lang="tr-TR" dirty="0" smtClean="0"/>
              <a:t>bulunacak.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r-TR" sz="10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tr-TR" dirty="0" smtClean="0"/>
              <a:t>Ortak sınavlarda öğrencilerden </a:t>
            </a:r>
            <a:r>
              <a:rPr lang="tr-TR" b="1" dirty="0" smtClean="0">
                <a:solidFill>
                  <a:srgbClr val="0000FF"/>
                </a:solidFill>
              </a:rPr>
              <a:t>ücret alınmayacak.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296144"/>
          </a:xfrm>
          <a:solidFill>
            <a:schemeClr val="accent3">
              <a:lumMod val="60000"/>
              <a:lumOff val="40000"/>
            </a:schemeClr>
          </a:solid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DERSLERE GÖRE SINAVLAR NASIL GERÇEKLEŞTİRİLECEK?</a:t>
            </a:r>
            <a:endParaRPr lang="tr-TR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51520" y="332656"/>
            <a:ext cx="871296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tr-TR" sz="32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TEOG SINAVLARININ TARİHLERİ</a:t>
            </a:r>
            <a:endParaRPr lang="tr-TR" b="1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7699" name="Metin kutusu 1"/>
          <p:cNvSpPr txBox="1">
            <a:spLocks noChangeArrowheads="1"/>
          </p:cNvSpPr>
          <p:nvPr/>
        </p:nvSpPr>
        <p:spPr bwMode="auto">
          <a:xfrm>
            <a:off x="412750" y="1406525"/>
            <a:ext cx="82375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r-TR" altLang="tr-TR" sz="3600" b="1" dirty="0">
                <a:solidFill>
                  <a:srgbClr val="0000FF"/>
                </a:solidFill>
              </a:rPr>
              <a:t>1.DÖNEM: </a:t>
            </a:r>
            <a:r>
              <a:rPr lang="tr-TR" altLang="tr-TR" sz="3600" dirty="0" smtClean="0"/>
              <a:t>25-26 </a:t>
            </a:r>
            <a:r>
              <a:rPr lang="tr-TR" altLang="tr-TR" sz="3600" dirty="0"/>
              <a:t>Kasım </a:t>
            </a:r>
            <a:r>
              <a:rPr lang="tr-TR" altLang="tr-TR" sz="3600" dirty="0" smtClean="0"/>
              <a:t>2015</a:t>
            </a:r>
            <a:endParaRPr lang="tr-TR" altLang="tr-TR" sz="3600" dirty="0"/>
          </a:p>
          <a:p>
            <a:r>
              <a:rPr lang="tr-TR" altLang="tr-TR" sz="3600" b="1" dirty="0">
                <a:solidFill>
                  <a:srgbClr val="FF0000"/>
                </a:solidFill>
              </a:rPr>
              <a:t>2.DÖNEM: </a:t>
            </a:r>
            <a:r>
              <a:rPr lang="tr-TR" altLang="tr-TR" sz="3600" dirty="0" smtClean="0"/>
              <a:t>27-28 </a:t>
            </a:r>
            <a:r>
              <a:rPr lang="tr-TR" altLang="tr-TR" sz="3600" dirty="0"/>
              <a:t>Nisan </a:t>
            </a:r>
            <a:r>
              <a:rPr lang="tr-TR" altLang="tr-TR" sz="3600" dirty="0" smtClean="0"/>
              <a:t>2016</a:t>
            </a:r>
            <a:endParaRPr lang="tr-TR" altLang="tr-TR" sz="3600" dirty="0"/>
          </a:p>
          <a:p>
            <a:endParaRPr lang="tr-TR" altLang="tr-TR" sz="3600" dirty="0"/>
          </a:p>
          <a:p>
            <a:r>
              <a:rPr lang="tr-TR" altLang="tr-TR" sz="3600" dirty="0"/>
              <a:t>Tarihlerinde günde 3 sınav olmak üzere</a:t>
            </a:r>
          </a:p>
          <a:p>
            <a:r>
              <a:rPr lang="tr-TR" altLang="tr-TR" sz="3600" dirty="0"/>
              <a:t>2 günde ortak sınavlar yapılacaktır.</a:t>
            </a:r>
          </a:p>
          <a:p>
            <a:endParaRPr lang="tr-TR" altLang="tr-T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51520" y="332656"/>
            <a:ext cx="871296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tr-TR" sz="3200" b="1" dirty="0" smtClean="0">
                <a:ln w="18000">
                  <a:solidFill>
                    <a:srgbClr val="CCB400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D1634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SINAVLARIN GÜNLERİ VE SAATLERİ</a:t>
            </a:r>
            <a:endParaRPr lang="tr-TR" b="1" dirty="0">
              <a:ln w="18000">
                <a:solidFill>
                  <a:srgbClr val="CCB400">
                    <a:lumMod val="75000"/>
                  </a:srgbClr>
                </a:solidFill>
                <a:prstDash val="solid"/>
                <a:miter lim="800000"/>
              </a:ln>
              <a:solidFill>
                <a:srgbClr val="D16349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5570"/>
              </p:ext>
            </p:extLst>
          </p:nvPr>
        </p:nvGraphicFramePr>
        <p:xfrm>
          <a:off x="395288" y="1771650"/>
          <a:ext cx="8208962" cy="3313114"/>
        </p:xfrm>
        <a:graphic>
          <a:graphicData uri="http://schemas.openxmlformats.org/drawingml/2006/table">
            <a:tbl>
              <a:tblPr/>
              <a:tblGrid>
                <a:gridCol w="2167270"/>
                <a:gridCol w="1286817"/>
                <a:gridCol w="2594622"/>
                <a:gridCol w="2160253"/>
              </a:tblGrid>
              <a:tr h="53560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SINAV GÜNÜ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SAATİ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DERS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SINAV SÜRESİ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3953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KASIM 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ÇARŞAMBA</a:t>
                      </a:r>
                    </a:p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TÜRKÇE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53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MATEMATİK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80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DİN KÜLTÜRÜ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8002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53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KASIM 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PERŞEMBE</a:t>
                      </a:r>
                    </a:p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FEN VE TEKNOLOJİ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53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İNKILAP TARİHİ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80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YABANCI DİL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58767" name="Metin kutusu 1"/>
          <p:cNvSpPr txBox="1">
            <a:spLocks noChangeArrowheads="1"/>
          </p:cNvSpPr>
          <p:nvPr/>
        </p:nvSpPr>
        <p:spPr bwMode="auto">
          <a:xfrm>
            <a:off x="3322638" y="1079500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r-TR" altLang="tr-TR" sz="3200" b="1">
                <a:solidFill>
                  <a:srgbClr val="0000FF"/>
                </a:solidFill>
              </a:rPr>
              <a:t>1.DÖNEM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251520" y="332656"/>
            <a:ext cx="871296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tr-TR" sz="3200" b="1" dirty="0" smtClean="0">
                <a:ln w="18000">
                  <a:solidFill>
                    <a:srgbClr val="CCB400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D1634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SINAVLARIN GÜNLERİ VE SAATLERİ</a:t>
            </a:r>
            <a:endParaRPr lang="tr-TR" b="1" dirty="0">
              <a:ln w="18000">
                <a:solidFill>
                  <a:srgbClr val="CCB400">
                    <a:lumMod val="75000"/>
                  </a:srgbClr>
                </a:solidFill>
                <a:prstDash val="solid"/>
                <a:miter lim="800000"/>
              </a:ln>
              <a:solidFill>
                <a:srgbClr val="D16349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55360"/>
              </p:ext>
            </p:extLst>
          </p:nvPr>
        </p:nvGraphicFramePr>
        <p:xfrm>
          <a:off x="395288" y="1771650"/>
          <a:ext cx="8208962" cy="3313114"/>
        </p:xfrm>
        <a:graphic>
          <a:graphicData uri="http://schemas.openxmlformats.org/drawingml/2006/table">
            <a:tbl>
              <a:tblPr/>
              <a:tblGrid>
                <a:gridCol w="2167270"/>
                <a:gridCol w="1286817"/>
                <a:gridCol w="2594622"/>
                <a:gridCol w="2160253"/>
              </a:tblGrid>
              <a:tr h="53560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SINAV GÜNÜ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SAATİ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DERS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SINAV SÜRESİ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3953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NİSAN ÇARŞAMBA</a:t>
                      </a:r>
                    </a:p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TÜRKÇE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53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MATEMATİK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80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DİN KÜLTÜRÜ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8002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53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NİSAN PERŞEMBE</a:t>
                      </a:r>
                    </a:p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09.00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FEN VE TEKNOLOJİ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53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İNKILAP TARİHİ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080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11.20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YABANCI DİL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DAKİKA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59791" name="Metin kutusu 5"/>
          <p:cNvSpPr txBox="1">
            <a:spLocks noChangeArrowheads="1"/>
          </p:cNvSpPr>
          <p:nvPr/>
        </p:nvSpPr>
        <p:spPr bwMode="auto">
          <a:xfrm>
            <a:off x="3322638" y="1079500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tr-TR" altLang="tr-TR" sz="3200" b="1">
                <a:solidFill>
                  <a:srgbClr val="0000FF"/>
                </a:solidFill>
              </a:rPr>
              <a:t>2.DÖNEM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95288" y="404813"/>
            <a:ext cx="8353425" cy="6119812"/>
          </a:xfrm>
        </p:spPr>
        <p:txBody>
          <a:bodyPr>
            <a:normAutofit fontScale="925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4300" b="1" dirty="0" smtClean="0">
                <a:solidFill>
                  <a:srgbClr val="0000FF"/>
                </a:solidFill>
                <a:latin typeface="Comic Sans MS" pitchFamily="66" charset="0"/>
              </a:rPr>
              <a:t>MAZARET SINAVI UYARISI!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tr-TR" sz="1300" dirty="0">
              <a:latin typeface="Comic Sans MS" pitchFamily="66" charset="0"/>
            </a:endParaRPr>
          </a:p>
          <a:p>
            <a:pPr algn="just">
              <a:defRPr/>
            </a:pPr>
            <a:r>
              <a:rPr lang="tr-TR" sz="3200" dirty="0">
                <a:latin typeface="Comic Sans MS" pitchFamily="66" charset="0"/>
              </a:rPr>
              <a:t>Geçerli bir mazereti sebebiyle ortak sınava </a:t>
            </a:r>
            <a:r>
              <a:rPr lang="tr-TR" sz="3200" dirty="0" smtClean="0">
                <a:latin typeface="Comic Sans MS" pitchFamily="66" charset="0"/>
              </a:rPr>
              <a:t>giremeyen </a:t>
            </a:r>
            <a:r>
              <a:rPr lang="tr-TR" sz="3200" dirty="0">
                <a:latin typeface="Comic Sans MS" pitchFamily="66" charset="0"/>
              </a:rPr>
              <a:t>öğrenciler için önceden belirlenen bir </a:t>
            </a:r>
            <a:r>
              <a:rPr lang="tr-TR" sz="3200" dirty="0" smtClean="0">
                <a:latin typeface="Comic Sans MS" pitchFamily="66" charset="0"/>
              </a:rPr>
              <a:t> hafta sonunda </a:t>
            </a:r>
            <a:r>
              <a:rPr lang="tr-TR" sz="3200" dirty="0">
                <a:latin typeface="Comic Sans MS" pitchFamily="66" charset="0"/>
              </a:rPr>
              <a:t>mazeret sınavı </a:t>
            </a:r>
            <a:r>
              <a:rPr lang="tr-TR" sz="3200" dirty="0" smtClean="0">
                <a:latin typeface="Comic Sans MS" pitchFamily="66" charset="0"/>
              </a:rPr>
              <a:t>yapılacak.</a:t>
            </a:r>
          </a:p>
          <a:p>
            <a:pPr algn="just">
              <a:defRPr/>
            </a:pPr>
            <a:endParaRPr lang="tr-TR" sz="2600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tr-TR" sz="3200" dirty="0" smtClean="0">
                <a:latin typeface="Comic Sans MS" pitchFamily="66" charset="0"/>
              </a:rPr>
              <a:t>Mazeret sınavı 1.dönem </a:t>
            </a: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12-13 Aralık 2015 </a:t>
            </a:r>
            <a:r>
              <a:rPr lang="tr-TR" sz="3200" dirty="0" smtClean="0">
                <a:latin typeface="Comic Sans MS" pitchFamily="66" charset="0"/>
              </a:rPr>
              <a:t>tarihlerinde yapılacaktır.</a:t>
            </a:r>
          </a:p>
          <a:p>
            <a:pPr algn="just">
              <a:defRPr/>
            </a:pPr>
            <a:endParaRPr lang="tr-TR" sz="3200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tr-TR" sz="3200" dirty="0">
                <a:latin typeface="Comic Sans MS" pitchFamily="66" charset="0"/>
              </a:rPr>
              <a:t>Mazeret sınavı </a:t>
            </a:r>
            <a:r>
              <a:rPr lang="tr-TR" sz="3200" dirty="0" smtClean="0">
                <a:latin typeface="Comic Sans MS" pitchFamily="66" charset="0"/>
              </a:rPr>
              <a:t>2.dönem </a:t>
            </a:r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14-15 Mayıs 2016 </a:t>
            </a:r>
            <a:r>
              <a:rPr lang="tr-TR" sz="3200" dirty="0" smtClean="0">
                <a:latin typeface="Comic Sans MS" pitchFamily="66" charset="0"/>
              </a:rPr>
              <a:t>tarihlerinde </a:t>
            </a:r>
            <a:r>
              <a:rPr lang="tr-TR" sz="3200" dirty="0">
                <a:latin typeface="Comic Sans MS" pitchFamily="66" charset="0"/>
              </a:rPr>
              <a:t>yapılacaktır.</a:t>
            </a:r>
          </a:p>
          <a:p>
            <a:pPr algn="just">
              <a:defRPr/>
            </a:pPr>
            <a:endParaRPr lang="tr-TR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ılavuz">
  <a:themeElements>
    <a:clrScheme name="Kılavuz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ılavuz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Kılavuz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/>
      <a:lstStyle/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ılavuz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Medy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Medy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3257</TotalTime>
  <Words>1365</Words>
  <Application>Microsoft Office PowerPoint</Application>
  <PresentationFormat>Ekran Gösterisi (4:3)</PresentationFormat>
  <Paragraphs>280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Slayt Başlıkları</vt:lpstr>
      </vt:variant>
      <vt:variant>
        <vt:i4>40</vt:i4>
      </vt:variant>
    </vt:vector>
  </HeadingPairs>
  <TitlesOfParts>
    <vt:vector size="56" baseType="lpstr">
      <vt:lpstr>Görünüş</vt:lpstr>
      <vt:lpstr>Kılavuz</vt:lpstr>
      <vt:lpstr>Medyan</vt:lpstr>
      <vt:lpstr>Hisse Senedi</vt:lpstr>
      <vt:lpstr>Kent</vt:lpstr>
      <vt:lpstr>Austin</vt:lpstr>
      <vt:lpstr>1_Kent</vt:lpstr>
      <vt:lpstr>Kalabalık</vt:lpstr>
      <vt:lpstr>1_Hisse Senedi</vt:lpstr>
      <vt:lpstr>Dalgacık</vt:lpstr>
      <vt:lpstr>2_Hisse Senedi</vt:lpstr>
      <vt:lpstr>Ofis Teması</vt:lpstr>
      <vt:lpstr>3_Hisse Senedi</vt:lpstr>
      <vt:lpstr>4_Hisse Senedi</vt:lpstr>
      <vt:lpstr>1_Görünüş</vt:lpstr>
      <vt:lpstr>1_Ofis Teması</vt:lpstr>
      <vt:lpstr>PowerPoint Sunusu</vt:lpstr>
      <vt:lpstr>PowerPoint Sunusu</vt:lpstr>
      <vt:lpstr>PowerPoint Sunusu</vt:lpstr>
      <vt:lpstr>SINAVIN UYGULANACAĞI DERSLER</vt:lpstr>
      <vt:lpstr>DERSLERE GÖRE SINAVLAR NASIL GERÇEKLEŞTİRİLECEK?</vt:lpstr>
      <vt:lpstr>PowerPoint Sunusu</vt:lpstr>
      <vt:lpstr>PowerPoint Sunusu</vt:lpstr>
      <vt:lpstr>PowerPoint Sunusu</vt:lpstr>
      <vt:lpstr>PowerPoint Sunusu</vt:lpstr>
      <vt:lpstr>SINAV SONUÇLARI NE ZAMAN AÇIKLANACAK?</vt:lpstr>
      <vt:lpstr>ORTAÖĞRETİME GEÇİŞ UYGULAMASI</vt:lpstr>
      <vt:lpstr>8.SINIFLARIN  PARASIZ  YATILILIK VE BURSLULUK HAKKI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Ortaöğretime Yerleştirmede Esas  Alınacak Puanın Hesaplanması</vt:lpstr>
      <vt:lpstr>PowerPoint Sunusu</vt:lpstr>
      <vt:lpstr>PowerPoint Sunusu</vt:lpstr>
      <vt:lpstr>PowerPoint Sunusu</vt:lpstr>
      <vt:lpstr>PowerPoint Sunusu</vt:lpstr>
      <vt:lpstr>PowerPoint Sunusu</vt:lpstr>
      <vt:lpstr>TEOG TERCİHLERİ NASIL YAPILACAK?</vt:lpstr>
      <vt:lpstr>TEOG TERCİHLERİ NASIL YAPILACAK?</vt:lpstr>
      <vt:lpstr>EK YERLEŞTİRME VAR MI?</vt:lpstr>
      <vt:lpstr>ÖZEL EĞİTİM ÖĞRENCİLERİNİN YERLEŞTİRMELERİ NASIL YAPILACAK?</vt:lpstr>
      <vt:lpstr>PowerPoint Sunusu</vt:lpstr>
      <vt:lpstr>TERCİH SONUÇLARI NE ZAMAN AÇIKLANIR?</vt:lpstr>
      <vt:lpstr> Meslekî ve Teknik Anadolu Liselerine alan tercihi nasıl yapılacak? </vt:lpstr>
      <vt:lpstr>ORTAÖĞRETİME YERLEŞTİRME takvimi NASIL OLACAK ?</vt:lpstr>
      <vt:lpstr>PowerPoint Sunusu</vt:lpstr>
      <vt:lpstr>PowerPoint Sunusu</vt:lpstr>
      <vt:lpstr>PowerPoint Sunusu</vt:lpstr>
      <vt:lpstr>PowerPoint Sunusu</vt:lpstr>
    </vt:vector>
  </TitlesOfParts>
  <Manager>Murat Civelek</Manager>
  <Company>Http://www.rehberlik.biz.tr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TEOG Sunumu</dc:title>
  <dc:subject>2016 TEOG TANITIMI</dc:subject>
  <dc:creator>Murat Civelek</dc:creator>
  <cp:keywords>2016 TEOG Sunumu, http://www.rehberlik.biz.tr</cp:keywords>
  <dc:description>2016 TEOG Sunumu, http://www.rehberlik.biz.tr</dc:description>
  <cp:lastModifiedBy>Trabzonspor</cp:lastModifiedBy>
  <cp:revision>357</cp:revision>
  <dcterms:created xsi:type="dcterms:W3CDTF">2007-03-03T08:52:54Z</dcterms:created>
  <dcterms:modified xsi:type="dcterms:W3CDTF">2015-10-07T19:18:59Z</dcterms:modified>
  <cp:category>ORTAOKUL, ORTAÖĞRETİM</cp:category>
</cp:coreProperties>
</file>